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260" r:id="rId3"/>
    <p:sldId id="264" r:id="rId4"/>
    <p:sldId id="261" r:id="rId5"/>
    <p:sldId id="262" r:id="rId6"/>
    <p:sldId id="263" r:id="rId7"/>
    <p:sldId id="265" r:id="rId8"/>
    <p:sldId id="275" r:id="rId9"/>
    <p:sldId id="266" r:id="rId10"/>
    <p:sldId id="268" r:id="rId11"/>
    <p:sldId id="269" r:id="rId12"/>
    <p:sldId id="267" r:id="rId13"/>
    <p:sldId id="283" r:id="rId14"/>
    <p:sldId id="276" r:id="rId15"/>
    <p:sldId id="271" r:id="rId16"/>
    <p:sldId id="270" r:id="rId17"/>
    <p:sldId id="272" r:id="rId18"/>
    <p:sldId id="273" r:id="rId19"/>
    <p:sldId id="274" r:id="rId20"/>
    <p:sldId id="277" r:id="rId21"/>
    <p:sldId id="284" r:id="rId22"/>
    <p:sldId id="279" r:id="rId23"/>
    <p:sldId id="278" r:id="rId24"/>
    <p:sldId id="280" r:id="rId25"/>
    <p:sldId id="282" r:id="rId2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189"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377"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566"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754"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5943" algn="l" defTabSz="914377" rtl="0" eaLnBrk="1" latinLnBrk="0" hangingPunct="1">
      <a:defRPr kern="1200">
        <a:solidFill>
          <a:schemeClr val="tx1"/>
        </a:solidFill>
        <a:latin typeface="Calibri" panose="020F0502020204030204" pitchFamily="34" charset="0"/>
        <a:ea typeface="+mn-ea"/>
        <a:cs typeface="+mn-cs"/>
      </a:defRPr>
    </a:lvl6pPr>
    <a:lvl7pPr marL="2743131" algn="l" defTabSz="914377" rtl="0" eaLnBrk="1" latinLnBrk="0" hangingPunct="1">
      <a:defRPr kern="1200">
        <a:solidFill>
          <a:schemeClr val="tx1"/>
        </a:solidFill>
        <a:latin typeface="Calibri" panose="020F0502020204030204" pitchFamily="34" charset="0"/>
        <a:ea typeface="+mn-ea"/>
        <a:cs typeface="+mn-cs"/>
      </a:defRPr>
    </a:lvl7pPr>
    <a:lvl8pPr marL="3200320" algn="l" defTabSz="914377" rtl="0" eaLnBrk="1" latinLnBrk="0" hangingPunct="1">
      <a:defRPr kern="1200">
        <a:solidFill>
          <a:schemeClr val="tx1"/>
        </a:solidFill>
        <a:latin typeface="Calibri" panose="020F0502020204030204" pitchFamily="34" charset="0"/>
        <a:ea typeface="+mn-ea"/>
        <a:cs typeface="+mn-cs"/>
      </a:defRPr>
    </a:lvl8pPr>
    <a:lvl9pPr marL="3657509" algn="l" defTabSz="914377"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7B8"/>
    <a:srgbClr val="002E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C968BE-1C46-4EA9-B0B9-E71686B22B12}" v="180" dt="2024-08-23T22:40:21.9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39"/>
    <p:restoredTop sz="96327"/>
  </p:normalViewPr>
  <p:slideViewPr>
    <p:cSldViewPr snapToGrid="0" snapToObjects="1">
      <p:cViewPr varScale="1">
        <p:scale>
          <a:sx n="82" d="100"/>
          <a:sy n="82" d="100"/>
        </p:scale>
        <p:origin x="97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21:54:22.374"/>
    </inkml:context>
    <inkml:brush xml:id="br0">
      <inkml:brushProperty name="width" value="0.35" units="cm"/>
      <inkml:brushProperty name="height" value="0.35" units="cm"/>
    </inkml:brush>
  </inkml:definitions>
  <inkml:trace contextRef="#ctx0" brushRef="#br0">21 53 24575,'0'-2'0,"-2"-1"0,-2 2 0,1 4 0,-1 2 0,-1 1 0,1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21:54:38.385"/>
    </inkml:context>
    <inkml:brush xml:id="br0">
      <inkml:brushProperty name="width" value="0.35" units="cm"/>
      <inkml:brushProperty name="height" value="0.35" units="cm"/>
      <inkml:brushProperty name="color" value="#66CC00"/>
    </inkml:brush>
  </inkml:definitions>
  <inkml:trace contextRef="#ctx0" brushRef="#br0">1 0 24575,'0'2'0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21:55:11.307"/>
    </inkml:context>
    <inkml:brush xml:id="br0">
      <inkml:brushProperty name="width" value="0.35" units="cm"/>
      <inkml:brushProperty name="height" value="0.35" units="cm"/>
      <inkml:brushProperty name="color" value="#004F8B"/>
    </inkml:brush>
  </inkml:definitions>
  <inkml:trace contextRef="#ctx0" brushRef="#br0">1 0 24575</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YU Title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75148-D119-C741-8BC4-8B87B1D37E9B}"/>
              </a:ext>
            </a:extLst>
          </p:cNvPr>
          <p:cNvSpPr>
            <a:spLocks noGrp="1"/>
          </p:cNvSpPr>
          <p:nvPr>
            <p:ph type="ctrTitle" hasCustomPrompt="1"/>
          </p:nvPr>
        </p:nvSpPr>
        <p:spPr>
          <a:xfrm>
            <a:off x="1524000" y="3263901"/>
            <a:ext cx="9144000" cy="1127127"/>
          </a:xfrm>
        </p:spPr>
        <p:txBody>
          <a:bodyPr anchor="b"/>
          <a:lstStyle>
            <a:lvl1pPr algn="ctr">
              <a:defRPr sz="6000" b="1" i="0" cap="small" baseline="0">
                <a:solidFill>
                  <a:schemeClr val="accent5"/>
                </a:solidFill>
              </a:defRPr>
            </a:lvl1pPr>
          </a:lstStyle>
          <a:p>
            <a:r>
              <a:rPr lang="en-US" dirty="0"/>
              <a:t>click to add title</a:t>
            </a:r>
          </a:p>
        </p:txBody>
      </p:sp>
      <p:sp>
        <p:nvSpPr>
          <p:cNvPr id="3" name="Subtitle 2">
            <a:extLst>
              <a:ext uri="{FF2B5EF4-FFF2-40B4-BE49-F238E27FC236}">
                <a16:creationId xmlns:a16="http://schemas.microsoft.com/office/drawing/2014/main" id="{D9F7E17C-1994-2244-AEB4-38952C3BD081}"/>
              </a:ext>
            </a:extLst>
          </p:cNvPr>
          <p:cNvSpPr>
            <a:spLocks noGrp="1"/>
          </p:cNvSpPr>
          <p:nvPr>
            <p:ph type="subTitle" idx="1" hasCustomPrompt="1"/>
          </p:nvPr>
        </p:nvSpPr>
        <p:spPr>
          <a:xfrm>
            <a:off x="1524000" y="4465638"/>
            <a:ext cx="9144000" cy="652463"/>
          </a:xfrm>
        </p:spPr>
        <p:txBody>
          <a:bodyPr/>
          <a:lstStyle>
            <a:lvl1pPr marL="0" indent="0" algn="ctr">
              <a:buNone/>
              <a:defRPr sz="3000" baseline="0">
                <a:solidFill>
                  <a:schemeClr val="bg1">
                    <a:lumMod val="7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lvl="0"/>
            <a:r>
              <a:rPr lang="en-US" dirty="0"/>
              <a:t>Click to add subtitle</a:t>
            </a:r>
          </a:p>
        </p:txBody>
      </p:sp>
      <p:pic>
        <p:nvPicPr>
          <p:cNvPr id="7" name="Google Shape;56;p14">
            <a:extLst>
              <a:ext uri="{FF2B5EF4-FFF2-40B4-BE49-F238E27FC236}">
                <a16:creationId xmlns:a16="http://schemas.microsoft.com/office/drawing/2014/main" id="{64DE4D78-C6D2-7642-8227-146BB310BA79}"/>
              </a:ext>
            </a:extLst>
          </p:cNvPr>
          <p:cNvPicPr preferRelativeResize="0"/>
          <p:nvPr userDrawn="1"/>
        </p:nvPicPr>
        <p:blipFill>
          <a:blip r:embed="rId2">
            <a:alphaModFix/>
          </a:blip>
          <a:stretch>
            <a:fillRect/>
          </a:stretch>
        </p:blipFill>
        <p:spPr>
          <a:xfrm>
            <a:off x="3659583" y="1508960"/>
            <a:ext cx="4872833" cy="1380167"/>
          </a:xfrm>
          <a:prstGeom prst="rect">
            <a:avLst/>
          </a:prstGeom>
          <a:noFill/>
          <a:ln>
            <a:noFill/>
          </a:ln>
        </p:spPr>
      </p:pic>
    </p:spTree>
    <p:extLst>
      <p:ext uri="{BB962C8B-B14F-4D97-AF65-F5344CB8AC3E}">
        <p14:creationId xmlns:p14="http://schemas.microsoft.com/office/powerpoint/2010/main" val="3305297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3A5C-202B-354A-AD23-9F00FB9290D4}"/>
              </a:ext>
            </a:extLst>
          </p:cNvPr>
          <p:cNvSpPr>
            <a:spLocks noGrp="1"/>
          </p:cNvSpPr>
          <p:nvPr>
            <p:ph type="title" hasCustomPrompt="1"/>
          </p:nvPr>
        </p:nvSpPr>
        <p:spPr>
          <a:xfrm>
            <a:off x="1825691" y="914400"/>
            <a:ext cx="8540620" cy="3657600"/>
          </a:xfrm>
        </p:spPr>
        <p:txBody>
          <a:bodyPr anchor="ctr" anchorCtr="0"/>
          <a:lstStyle>
            <a:lvl1pPr algn="ctr">
              <a:defRPr sz="6000" b="0" i="0" cap="none" baseline="0"/>
            </a:lvl1pPr>
          </a:lstStyle>
          <a:p>
            <a:r>
              <a:rPr lang="en-US" dirty="0"/>
              <a:t>Click to add quote</a:t>
            </a:r>
          </a:p>
        </p:txBody>
      </p:sp>
      <p:sp>
        <p:nvSpPr>
          <p:cNvPr id="3" name="Text Placeholder 2">
            <a:extLst>
              <a:ext uri="{FF2B5EF4-FFF2-40B4-BE49-F238E27FC236}">
                <a16:creationId xmlns:a16="http://schemas.microsoft.com/office/drawing/2014/main" id="{DF56077C-1C90-C941-BF65-58455093660F}"/>
              </a:ext>
            </a:extLst>
          </p:cNvPr>
          <p:cNvSpPr>
            <a:spLocks noGrp="1"/>
          </p:cNvSpPr>
          <p:nvPr>
            <p:ph type="body" idx="1" hasCustomPrompt="1"/>
          </p:nvPr>
        </p:nvSpPr>
        <p:spPr>
          <a:xfrm>
            <a:off x="1828800" y="4619501"/>
            <a:ext cx="8540496" cy="864507"/>
          </a:xfrm>
        </p:spPr>
        <p:txBody>
          <a:bodyPr/>
          <a:lstStyle>
            <a:lvl1pPr marL="0" indent="0" algn="ctr">
              <a:buNone/>
              <a:defRPr sz="3000" cap="small" baseline="0">
                <a:solidFill>
                  <a:schemeClr val="bg1">
                    <a:lumMod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add speaker name</a:t>
            </a:r>
          </a:p>
        </p:txBody>
      </p:sp>
    </p:spTree>
    <p:extLst>
      <p:ext uri="{BB962C8B-B14F-4D97-AF65-F5344CB8AC3E}">
        <p14:creationId xmlns:p14="http://schemas.microsoft.com/office/powerpoint/2010/main" val="2635818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3A5C-202B-354A-AD23-9F00FB9290D4}"/>
              </a:ext>
            </a:extLst>
          </p:cNvPr>
          <p:cNvSpPr>
            <a:spLocks noGrp="1"/>
          </p:cNvSpPr>
          <p:nvPr>
            <p:ph type="title" hasCustomPrompt="1"/>
          </p:nvPr>
        </p:nvSpPr>
        <p:spPr>
          <a:xfrm>
            <a:off x="1825691" y="914400"/>
            <a:ext cx="8540620" cy="3657600"/>
          </a:xfrm>
        </p:spPr>
        <p:txBody>
          <a:bodyPr anchor="ctr" anchorCtr="0"/>
          <a:lstStyle>
            <a:lvl1pPr algn="ctr">
              <a:defRPr sz="10000" b="0" i="0" cap="none" baseline="0"/>
            </a:lvl1pPr>
          </a:lstStyle>
          <a:p>
            <a:r>
              <a:rPr lang="en-US" dirty="0"/>
              <a:t>Click to add number</a:t>
            </a:r>
          </a:p>
        </p:txBody>
      </p:sp>
      <p:sp>
        <p:nvSpPr>
          <p:cNvPr id="3" name="Text Placeholder 2">
            <a:extLst>
              <a:ext uri="{FF2B5EF4-FFF2-40B4-BE49-F238E27FC236}">
                <a16:creationId xmlns:a16="http://schemas.microsoft.com/office/drawing/2014/main" id="{DF56077C-1C90-C941-BF65-58455093660F}"/>
              </a:ext>
            </a:extLst>
          </p:cNvPr>
          <p:cNvSpPr>
            <a:spLocks noGrp="1"/>
          </p:cNvSpPr>
          <p:nvPr>
            <p:ph type="body" idx="1" hasCustomPrompt="1"/>
          </p:nvPr>
        </p:nvSpPr>
        <p:spPr>
          <a:xfrm>
            <a:off x="1828800" y="4619501"/>
            <a:ext cx="8540496" cy="864507"/>
          </a:xfrm>
        </p:spPr>
        <p:txBody>
          <a:bodyPr/>
          <a:lstStyle>
            <a:lvl1pPr marL="0" indent="0" algn="ctr">
              <a:buNone/>
              <a:defRPr sz="3000" cap="small" baseline="0">
                <a:solidFill>
                  <a:schemeClr val="bg1">
                    <a:lumMod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add caption</a:t>
            </a:r>
          </a:p>
        </p:txBody>
      </p:sp>
    </p:spTree>
    <p:extLst>
      <p:ext uri="{BB962C8B-B14F-4D97-AF65-F5344CB8AC3E}">
        <p14:creationId xmlns:p14="http://schemas.microsoft.com/office/powerpoint/2010/main" val="158984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09B7C8-1F12-694E-B698-F5358025497C}"/>
              </a:ext>
            </a:extLst>
          </p:cNvPr>
          <p:cNvSpPr>
            <a:spLocks noGrp="1"/>
          </p:cNvSpPr>
          <p:nvPr>
            <p:ph type="pic" idx="1"/>
          </p:nvPr>
        </p:nvSpPr>
        <p:spPr>
          <a:xfrm>
            <a:off x="6163056" y="685800"/>
            <a:ext cx="4800600" cy="5257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
        <p:nvSpPr>
          <p:cNvPr id="5" name="Title 1">
            <a:extLst>
              <a:ext uri="{FF2B5EF4-FFF2-40B4-BE49-F238E27FC236}">
                <a16:creationId xmlns:a16="http://schemas.microsoft.com/office/drawing/2014/main" id="{19C9F9D7-7D24-B646-B425-92A28BEE749F}"/>
              </a:ext>
            </a:extLst>
          </p:cNvPr>
          <p:cNvSpPr>
            <a:spLocks noGrp="1"/>
          </p:cNvSpPr>
          <p:nvPr>
            <p:ph type="title" hasCustomPrompt="1"/>
          </p:nvPr>
        </p:nvSpPr>
        <p:spPr>
          <a:xfrm>
            <a:off x="685800" y="685800"/>
            <a:ext cx="5349240" cy="914400"/>
          </a:xfrm>
        </p:spPr>
        <p:txBody>
          <a:bodyPr anchor="t" anchorCtr="0"/>
          <a:lstStyle>
            <a:lvl1pPr>
              <a:defRPr sz="3600"/>
            </a:lvl1pPr>
          </a:lstStyle>
          <a:p>
            <a:r>
              <a:rPr lang="en-US" dirty="0"/>
              <a:t>Click to add title</a:t>
            </a:r>
          </a:p>
        </p:txBody>
      </p:sp>
      <p:sp>
        <p:nvSpPr>
          <p:cNvPr id="6" name="Text Placeholder 3">
            <a:extLst>
              <a:ext uri="{FF2B5EF4-FFF2-40B4-BE49-F238E27FC236}">
                <a16:creationId xmlns:a16="http://schemas.microsoft.com/office/drawing/2014/main" id="{01B595A4-507C-7A4E-A18C-CB138650AB1E}"/>
              </a:ext>
            </a:extLst>
          </p:cNvPr>
          <p:cNvSpPr>
            <a:spLocks noGrp="1"/>
          </p:cNvSpPr>
          <p:nvPr>
            <p:ph type="body" sz="half" idx="2" hasCustomPrompt="1"/>
          </p:nvPr>
        </p:nvSpPr>
        <p:spPr>
          <a:xfrm>
            <a:off x="685800" y="1600200"/>
            <a:ext cx="5349240" cy="4343400"/>
          </a:xfrm>
        </p:spPr>
        <p:txBody>
          <a:bodyPr/>
          <a:lstStyle>
            <a:lvl1pPr marL="0" indent="0">
              <a:buNone/>
              <a:defRPr sz="2800" cap="small" baseline="0">
                <a:solidFill>
                  <a:schemeClr val="bg1">
                    <a:lumMod val="75000"/>
                  </a:schemeClr>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add text</a:t>
            </a:r>
          </a:p>
        </p:txBody>
      </p:sp>
    </p:spTree>
    <p:extLst>
      <p:ext uri="{BB962C8B-B14F-4D97-AF65-F5344CB8AC3E}">
        <p14:creationId xmlns:p14="http://schemas.microsoft.com/office/powerpoint/2010/main" val="4203138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09B7C8-1F12-694E-B698-F5358025497C}"/>
              </a:ext>
            </a:extLst>
          </p:cNvPr>
          <p:cNvSpPr>
            <a:spLocks noGrp="1"/>
          </p:cNvSpPr>
          <p:nvPr>
            <p:ph type="pic" idx="1"/>
          </p:nvPr>
        </p:nvSpPr>
        <p:spPr>
          <a:xfrm>
            <a:off x="6163056" y="685800"/>
            <a:ext cx="4800600" cy="5257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
        <p:nvSpPr>
          <p:cNvPr id="7" name="Picture Placeholder 2">
            <a:extLst>
              <a:ext uri="{FF2B5EF4-FFF2-40B4-BE49-F238E27FC236}">
                <a16:creationId xmlns:a16="http://schemas.microsoft.com/office/drawing/2014/main" id="{ED3EDB7B-FF57-F041-B72F-B229BD41688E}"/>
              </a:ext>
            </a:extLst>
          </p:cNvPr>
          <p:cNvSpPr>
            <a:spLocks noGrp="1"/>
          </p:cNvSpPr>
          <p:nvPr>
            <p:ph type="pic" idx="10"/>
          </p:nvPr>
        </p:nvSpPr>
        <p:spPr>
          <a:xfrm>
            <a:off x="1234440" y="685800"/>
            <a:ext cx="4800600" cy="5257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Tree>
    <p:extLst>
      <p:ext uri="{BB962C8B-B14F-4D97-AF65-F5344CB8AC3E}">
        <p14:creationId xmlns:p14="http://schemas.microsoft.com/office/powerpoint/2010/main" val="3557751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09B7C8-1F12-694E-B698-F5358025497C}"/>
              </a:ext>
            </a:extLst>
          </p:cNvPr>
          <p:cNvSpPr>
            <a:spLocks noGrp="1"/>
          </p:cNvSpPr>
          <p:nvPr>
            <p:ph type="pic" idx="1"/>
          </p:nvPr>
        </p:nvSpPr>
        <p:spPr>
          <a:xfrm>
            <a:off x="6163056" y="685800"/>
            <a:ext cx="4800600" cy="256032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
        <p:nvSpPr>
          <p:cNvPr id="7" name="Picture Placeholder 2">
            <a:extLst>
              <a:ext uri="{FF2B5EF4-FFF2-40B4-BE49-F238E27FC236}">
                <a16:creationId xmlns:a16="http://schemas.microsoft.com/office/drawing/2014/main" id="{ED3EDB7B-FF57-F041-B72F-B229BD41688E}"/>
              </a:ext>
            </a:extLst>
          </p:cNvPr>
          <p:cNvSpPr>
            <a:spLocks noGrp="1"/>
          </p:cNvSpPr>
          <p:nvPr>
            <p:ph type="pic" idx="10"/>
          </p:nvPr>
        </p:nvSpPr>
        <p:spPr>
          <a:xfrm>
            <a:off x="1234440" y="685800"/>
            <a:ext cx="4800600" cy="52578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
        <p:nvSpPr>
          <p:cNvPr id="4" name="Picture Placeholder 2">
            <a:extLst>
              <a:ext uri="{FF2B5EF4-FFF2-40B4-BE49-F238E27FC236}">
                <a16:creationId xmlns:a16="http://schemas.microsoft.com/office/drawing/2014/main" id="{84CBCDE2-4B10-214E-A6FA-7B740685B404}"/>
              </a:ext>
            </a:extLst>
          </p:cNvPr>
          <p:cNvSpPr>
            <a:spLocks noGrp="1"/>
          </p:cNvSpPr>
          <p:nvPr>
            <p:ph type="pic" idx="11"/>
          </p:nvPr>
        </p:nvSpPr>
        <p:spPr>
          <a:xfrm>
            <a:off x="6156960" y="3383280"/>
            <a:ext cx="4800600" cy="256032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endParaRPr lang="en-US" noProof="0" dirty="0"/>
          </a:p>
        </p:txBody>
      </p:sp>
    </p:spTree>
    <p:extLst>
      <p:ext uri="{BB962C8B-B14F-4D97-AF65-F5344CB8AC3E}">
        <p14:creationId xmlns:p14="http://schemas.microsoft.com/office/powerpoint/2010/main" val="9124599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ne Large Picture">
    <p:bg>
      <p:bgPr>
        <a:solidFill>
          <a:srgbClr val="002E5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09B7C8-1F12-694E-B698-F5358025497C}"/>
              </a:ext>
            </a:extLst>
          </p:cNvPr>
          <p:cNvSpPr>
            <a:spLocks noGrp="1"/>
          </p:cNvSpPr>
          <p:nvPr>
            <p:ph type="pic" idx="1"/>
          </p:nvPr>
        </p:nvSpPr>
        <p:spPr>
          <a:xfrm>
            <a:off x="0" y="0"/>
            <a:ext cx="12192000" cy="6858000"/>
          </a:xfrm>
        </p:spPr>
        <p:txBody>
          <a:bodyPr rtlCol="0">
            <a:normAutofit/>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US" noProof="0"/>
              <a:t>Click icon to add picture</a:t>
            </a:r>
          </a:p>
        </p:txBody>
      </p:sp>
    </p:spTree>
    <p:extLst>
      <p:ext uri="{BB962C8B-B14F-4D97-AF65-F5344CB8AC3E}">
        <p14:creationId xmlns:p14="http://schemas.microsoft.com/office/powerpoint/2010/main" val="9222698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with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5741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1_Blank with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609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YU 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75148-D119-C741-8BC4-8B87B1D37E9B}"/>
              </a:ext>
            </a:extLst>
          </p:cNvPr>
          <p:cNvSpPr>
            <a:spLocks noGrp="1"/>
          </p:cNvSpPr>
          <p:nvPr>
            <p:ph type="ctrTitle" hasCustomPrompt="1"/>
          </p:nvPr>
        </p:nvSpPr>
        <p:spPr>
          <a:xfrm>
            <a:off x="1524000" y="1257301"/>
            <a:ext cx="9144000" cy="1127127"/>
          </a:xfrm>
        </p:spPr>
        <p:txBody>
          <a:bodyPr anchor="b"/>
          <a:lstStyle>
            <a:lvl1pPr algn="ctr">
              <a:defRPr sz="6000" b="1" i="0" cap="small" baseline="0">
                <a:solidFill>
                  <a:schemeClr val="accent5"/>
                </a:solidFill>
              </a:defRPr>
            </a:lvl1pPr>
          </a:lstStyle>
          <a:p>
            <a:r>
              <a:rPr lang="en-US" dirty="0"/>
              <a:t>click to add title</a:t>
            </a:r>
          </a:p>
        </p:txBody>
      </p:sp>
      <p:sp>
        <p:nvSpPr>
          <p:cNvPr id="3" name="Subtitle 2">
            <a:extLst>
              <a:ext uri="{FF2B5EF4-FFF2-40B4-BE49-F238E27FC236}">
                <a16:creationId xmlns:a16="http://schemas.microsoft.com/office/drawing/2014/main" id="{D9F7E17C-1994-2244-AEB4-38952C3BD081}"/>
              </a:ext>
            </a:extLst>
          </p:cNvPr>
          <p:cNvSpPr>
            <a:spLocks noGrp="1"/>
          </p:cNvSpPr>
          <p:nvPr>
            <p:ph type="subTitle" idx="1" hasCustomPrompt="1"/>
          </p:nvPr>
        </p:nvSpPr>
        <p:spPr>
          <a:xfrm>
            <a:off x="1524000" y="2459038"/>
            <a:ext cx="9144000" cy="652463"/>
          </a:xfrm>
        </p:spPr>
        <p:txBody>
          <a:bodyPr/>
          <a:lstStyle>
            <a:lvl1pPr marL="0" indent="0" algn="ctr">
              <a:buNone/>
              <a:defRPr sz="3000" baseline="0">
                <a:solidFill>
                  <a:schemeClr val="bg1">
                    <a:lumMod val="7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lvl="0"/>
            <a:r>
              <a:rPr lang="en-US" dirty="0"/>
              <a:t>Click to add subtitle</a:t>
            </a:r>
          </a:p>
        </p:txBody>
      </p:sp>
      <p:pic>
        <p:nvPicPr>
          <p:cNvPr id="7" name="Google Shape;56;p14">
            <a:extLst>
              <a:ext uri="{FF2B5EF4-FFF2-40B4-BE49-F238E27FC236}">
                <a16:creationId xmlns:a16="http://schemas.microsoft.com/office/drawing/2014/main" id="{219512FE-7978-824F-AB96-557DBA97EF12}"/>
              </a:ext>
            </a:extLst>
          </p:cNvPr>
          <p:cNvPicPr preferRelativeResize="0"/>
          <p:nvPr userDrawn="1"/>
        </p:nvPicPr>
        <p:blipFill>
          <a:blip r:embed="rId2">
            <a:alphaModFix/>
          </a:blip>
          <a:stretch>
            <a:fillRect/>
          </a:stretch>
        </p:blipFill>
        <p:spPr>
          <a:xfrm>
            <a:off x="5022209" y="3866963"/>
            <a:ext cx="2146537" cy="607979"/>
          </a:xfrm>
          <a:prstGeom prst="rect">
            <a:avLst/>
          </a:prstGeom>
          <a:noFill/>
          <a:ln>
            <a:noFill/>
          </a:ln>
        </p:spPr>
      </p:pic>
    </p:spTree>
    <p:extLst>
      <p:ext uri="{BB962C8B-B14F-4D97-AF65-F5344CB8AC3E}">
        <p14:creationId xmlns:p14="http://schemas.microsoft.com/office/powerpoint/2010/main" val="740127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75148-D119-C741-8BC4-8B87B1D37E9B}"/>
              </a:ext>
            </a:extLst>
          </p:cNvPr>
          <p:cNvSpPr>
            <a:spLocks noGrp="1"/>
          </p:cNvSpPr>
          <p:nvPr>
            <p:ph type="ctrTitle" hasCustomPrompt="1"/>
          </p:nvPr>
        </p:nvSpPr>
        <p:spPr>
          <a:xfrm>
            <a:off x="1524000" y="1122363"/>
            <a:ext cx="9144000" cy="2387600"/>
          </a:xfrm>
        </p:spPr>
        <p:txBody>
          <a:bodyPr anchor="b"/>
          <a:lstStyle>
            <a:lvl1pPr algn="ctr">
              <a:defRPr sz="6000" b="1" i="0" cap="small" baseline="0">
                <a:solidFill>
                  <a:schemeClr val="accent5"/>
                </a:solidFill>
              </a:defRPr>
            </a:lvl1pPr>
          </a:lstStyle>
          <a:p>
            <a:r>
              <a:rPr lang="en-US" dirty="0"/>
              <a:t>click to add title</a:t>
            </a:r>
          </a:p>
        </p:txBody>
      </p:sp>
      <p:sp>
        <p:nvSpPr>
          <p:cNvPr id="3" name="Subtitle 2">
            <a:extLst>
              <a:ext uri="{FF2B5EF4-FFF2-40B4-BE49-F238E27FC236}">
                <a16:creationId xmlns:a16="http://schemas.microsoft.com/office/drawing/2014/main" id="{D9F7E17C-1994-2244-AEB4-38952C3BD081}"/>
              </a:ext>
            </a:extLst>
          </p:cNvPr>
          <p:cNvSpPr>
            <a:spLocks noGrp="1"/>
          </p:cNvSpPr>
          <p:nvPr>
            <p:ph type="subTitle" idx="1" hasCustomPrompt="1"/>
          </p:nvPr>
        </p:nvSpPr>
        <p:spPr>
          <a:xfrm>
            <a:off x="1524000" y="3602037"/>
            <a:ext cx="9144000" cy="1655763"/>
          </a:xfrm>
        </p:spPr>
        <p:txBody>
          <a:bodyPr/>
          <a:lstStyle>
            <a:lvl1pPr marL="0" indent="0" algn="ctr">
              <a:buNone/>
              <a:defRPr sz="3000" baseline="0">
                <a:solidFill>
                  <a:schemeClr val="bg1">
                    <a:lumMod val="7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lvl="0"/>
            <a:r>
              <a:rPr lang="en-US" dirty="0"/>
              <a:t>Click to add subtitle</a:t>
            </a:r>
          </a:p>
        </p:txBody>
      </p:sp>
    </p:spTree>
    <p:extLst>
      <p:ext uri="{BB962C8B-B14F-4D97-AF65-F5344CB8AC3E}">
        <p14:creationId xmlns:p14="http://schemas.microsoft.com/office/powerpoint/2010/main" val="4013523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E0475-22ED-3D41-986C-EB16E33CBBDD}"/>
              </a:ext>
            </a:extLst>
          </p:cNvPr>
          <p:cNvSpPr>
            <a:spLocks noGrp="1"/>
          </p:cNvSpPr>
          <p:nvPr>
            <p:ph type="title" hasCustomPrompt="1"/>
          </p:nvPr>
        </p:nvSpPr>
        <p:spPr>
          <a:xfrm>
            <a:off x="685800" y="2286000"/>
            <a:ext cx="10826496" cy="2286000"/>
          </a:xfrm>
        </p:spPr>
        <p:txBody>
          <a:bodyPr anchor="b"/>
          <a:lstStyle>
            <a:lvl1pPr>
              <a:defRPr sz="6000" b="1" i="0" cap="small" baseline="0"/>
            </a:lvl1pPr>
          </a:lstStyle>
          <a:p>
            <a:r>
              <a:rPr lang="en-US" dirty="0"/>
              <a:t>click to add section title</a:t>
            </a:r>
          </a:p>
        </p:txBody>
      </p:sp>
      <p:sp>
        <p:nvSpPr>
          <p:cNvPr id="3" name="Text Placeholder 2">
            <a:extLst>
              <a:ext uri="{FF2B5EF4-FFF2-40B4-BE49-F238E27FC236}">
                <a16:creationId xmlns:a16="http://schemas.microsoft.com/office/drawing/2014/main" id="{6CD58BDF-5463-4746-81CA-FCF4DEADBAC8}"/>
              </a:ext>
            </a:extLst>
          </p:cNvPr>
          <p:cNvSpPr>
            <a:spLocks noGrp="1"/>
          </p:cNvSpPr>
          <p:nvPr>
            <p:ph type="body" idx="1" hasCustomPrompt="1"/>
          </p:nvPr>
        </p:nvSpPr>
        <p:spPr>
          <a:xfrm>
            <a:off x="685800" y="4572000"/>
            <a:ext cx="10826496" cy="1371600"/>
          </a:xfrm>
        </p:spPr>
        <p:txBody>
          <a:bodyPr/>
          <a:lstStyle>
            <a:lvl1pPr marL="0" indent="0">
              <a:buNone/>
              <a:defRPr sz="3000" baseline="0">
                <a:solidFill>
                  <a:schemeClr val="bg1">
                    <a:lumMod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add section subtitle</a:t>
            </a:r>
          </a:p>
        </p:txBody>
      </p:sp>
    </p:spTree>
    <p:extLst>
      <p:ext uri="{BB962C8B-B14F-4D97-AF65-F5344CB8AC3E}">
        <p14:creationId xmlns:p14="http://schemas.microsoft.com/office/powerpoint/2010/main" val="303780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011A2-3E41-E54F-B9FF-C0E47A29FEE4}"/>
              </a:ext>
            </a:extLst>
          </p:cNvPr>
          <p:cNvSpPr>
            <a:spLocks noGrp="1"/>
          </p:cNvSpPr>
          <p:nvPr>
            <p:ph type="title" hasCustomPrompt="1"/>
          </p:nvPr>
        </p:nvSpPr>
        <p:spPr>
          <a:xfrm>
            <a:off x="685800" y="685800"/>
            <a:ext cx="10826496" cy="914400"/>
          </a:xfrm>
        </p:spPr>
        <p:txBody>
          <a:bodyPr tIns="91440" bIns="91440" anchor="t" anchorCtr="0"/>
          <a:lstStyle/>
          <a:p>
            <a:r>
              <a:rPr lang="en-US" dirty="0"/>
              <a:t>Click to add title</a:t>
            </a:r>
          </a:p>
        </p:txBody>
      </p:sp>
      <p:sp>
        <p:nvSpPr>
          <p:cNvPr id="3" name="Content Placeholder 2">
            <a:extLst>
              <a:ext uri="{FF2B5EF4-FFF2-40B4-BE49-F238E27FC236}">
                <a16:creationId xmlns:a16="http://schemas.microsoft.com/office/drawing/2014/main" id="{5FFDDEE2-4AEA-6841-A639-CE456EF974FA}"/>
              </a:ext>
            </a:extLst>
          </p:cNvPr>
          <p:cNvSpPr>
            <a:spLocks noGrp="1"/>
          </p:cNvSpPr>
          <p:nvPr>
            <p:ph idx="1" hasCustomPrompt="1"/>
          </p:nvPr>
        </p:nvSpPr>
        <p:spPr>
          <a:xfrm>
            <a:off x="685800" y="1600200"/>
            <a:ext cx="10826496" cy="4343400"/>
          </a:xfrm>
        </p:spPr>
        <p:txBody>
          <a:bodyPr tIns="91440" bIns="91440"/>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9868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888B2-177F-3F48-A057-CA150BE7B1DB}"/>
              </a:ext>
            </a:extLst>
          </p:cNvPr>
          <p:cNvSpPr>
            <a:spLocks noGrp="1"/>
          </p:cNvSpPr>
          <p:nvPr>
            <p:ph type="title" hasCustomPrompt="1"/>
          </p:nvPr>
        </p:nvSpPr>
        <p:spPr>
          <a:xfrm>
            <a:off x="685800" y="685800"/>
            <a:ext cx="10826496" cy="914400"/>
          </a:xfrm>
        </p:spPr>
        <p:txBody>
          <a:bodyPr/>
          <a:lstStyle/>
          <a:p>
            <a:r>
              <a:rPr lang="en-US" dirty="0"/>
              <a:t>Click to add title</a:t>
            </a:r>
          </a:p>
        </p:txBody>
      </p:sp>
      <p:sp>
        <p:nvSpPr>
          <p:cNvPr id="4" name="Content Placeholder 3">
            <a:extLst>
              <a:ext uri="{FF2B5EF4-FFF2-40B4-BE49-F238E27FC236}">
                <a16:creationId xmlns:a16="http://schemas.microsoft.com/office/drawing/2014/main" id="{7FB5EDEB-E0F8-3E4C-AE91-2F1B8C0BF399}"/>
              </a:ext>
            </a:extLst>
          </p:cNvPr>
          <p:cNvSpPr>
            <a:spLocks noGrp="1"/>
          </p:cNvSpPr>
          <p:nvPr>
            <p:ph sz="half" idx="2" hasCustomPrompt="1"/>
          </p:nvPr>
        </p:nvSpPr>
        <p:spPr>
          <a:xfrm>
            <a:off x="685800" y="1600200"/>
            <a:ext cx="5349240" cy="4343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869F6BC4-EBA3-864C-8376-ECA3C6BE019F}"/>
              </a:ext>
            </a:extLst>
          </p:cNvPr>
          <p:cNvSpPr>
            <a:spLocks noGrp="1"/>
          </p:cNvSpPr>
          <p:nvPr>
            <p:ph sz="quarter" idx="4" hasCustomPrompt="1"/>
          </p:nvPr>
        </p:nvSpPr>
        <p:spPr>
          <a:xfrm>
            <a:off x="6163056" y="1600200"/>
            <a:ext cx="5349240" cy="43434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3140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888B2-177F-3F48-A057-CA150BE7B1DB}"/>
              </a:ext>
            </a:extLst>
          </p:cNvPr>
          <p:cNvSpPr>
            <a:spLocks noGrp="1"/>
          </p:cNvSpPr>
          <p:nvPr>
            <p:ph type="title" hasCustomPrompt="1"/>
          </p:nvPr>
        </p:nvSpPr>
        <p:spPr>
          <a:xfrm>
            <a:off x="685800" y="685800"/>
            <a:ext cx="10826496" cy="914400"/>
          </a:xfrm>
        </p:spPr>
        <p:txBody>
          <a:bodyPr/>
          <a:lstStyle/>
          <a:p>
            <a:r>
              <a:rPr lang="en-US" dirty="0"/>
              <a:t>Click to add title</a:t>
            </a:r>
          </a:p>
        </p:txBody>
      </p:sp>
      <p:sp>
        <p:nvSpPr>
          <p:cNvPr id="3" name="Text Placeholder 2">
            <a:extLst>
              <a:ext uri="{FF2B5EF4-FFF2-40B4-BE49-F238E27FC236}">
                <a16:creationId xmlns:a16="http://schemas.microsoft.com/office/drawing/2014/main" id="{F4E17B29-8E97-514C-8BCB-4941C1A7C200}"/>
              </a:ext>
            </a:extLst>
          </p:cNvPr>
          <p:cNvSpPr>
            <a:spLocks noGrp="1"/>
          </p:cNvSpPr>
          <p:nvPr>
            <p:ph type="body" idx="1" hasCustomPrompt="1"/>
          </p:nvPr>
        </p:nvSpPr>
        <p:spPr>
          <a:xfrm>
            <a:off x="685800" y="1600200"/>
            <a:ext cx="5349240" cy="685800"/>
          </a:xfrm>
        </p:spPr>
        <p:txBody>
          <a:bodyPr anchor="b"/>
          <a:lstStyle>
            <a:lvl1pPr marL="0" indent="0">
              <a:buNone/>
              <a:defRPr sz="3200" b="0" i="0" cap="small" baseline="0">
                <a:solidFill>
                  <a:schemeClr val="bg1">
                    <a:lumMod val="7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7FB5EDEB-E0F8-3E4C-AE91-2F1B8C0BF399}"/>
              </a:ext>
            </a:extLst>
          </p:cNvPr>
          <p:cNvSpPr>
            <a:spLocks noGrp="1"/>
          </p:cNvSpPr>
          <p:nvPr>
            <p:ph sz="half" idx="2" hasCustomPrompt="1"/>
          </p:nvPr>
        </p:nvSpPr>
        <p:spPr>
          <a:xfrm>
            <a:off x="685800" y="2286000"/>
            <a:ext cx="5349240" cy="36576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5242741-E0F8-E24A-B9AA-E9AC83B3D9F5}"/>
              </a:ext>
            </a:extLst>
          </p:cNvPr>
          <p:cNvSpPr>
            <a:spLocks noGrp="1"/>
          </p:cNvSpPr>
          <p:nvPr>
            <p:ph type="body" sz="quarter" idx="3" hasCustomPrompt="1"/>
          </p:nvPr>
        </p:nvSpPr>
        <p:spPr>
          <a:xfrm>
            <a:off x="6163056" y="1600200"/>
            <a:ext cx="5349240" cy="685800"/>
          </a:xfrm>
        </p:spPr>
        <p:txBody>
          <a:bodyPr anchor="b"/>
          <a:lstStyle>
            <a:lvl1pPr marL="0" indent="0">
              <a:buNone/>
              <a:defRPr sz="3200" b="0" i="0" cap="small" baseline="0">
                <a:solidFill>
                  <a:schemeClr val="bg1">
                    <a:lumMod val="75000"/>
                  </a:schemeClr>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869F6BC4-EBA3-864C-8376-ECA3C6BE019F}"/>
              </a:ext>
            </a:extLst>
          </p:cNvPr>
          <p:cNvSpPr>
            <a:spLocks noGrp="1"/>
          </p:cNvSpPr>
          <p:nvPr>
            <p:ph sz="quarter" idx="4" hasCustomPrompt="1"/>
          </p:nvPr>
        </p:nvSpPr>
        <p:spPr>
          <a:xfrm>
            <a:off x="6163056" y="2286000"/>
            <a:ext cx="5349240" cy="3657600"/>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9567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CF964-2BDD-9C47-80E4-F7C4245E96FB}"/>
              </a:ext>
            </a:extLst>
          </p:cNvPr>
          <p:cNvSpPr>
            <a:spLocks noGrp="1"/>
          </p:cNvSpPr>
          <p:nvPr>
            <p:ph type="title" hasCustomPrompt="1"/>
          </p:nvPr>
        </p:nvSpPr>
        <p:spPr>
          <a:xfrm>
            <a:off x="685800" y="685800"/>
            <a:ext cx="5349240" cy="914400"/>
          </a:xfrm>
        </p:spPr>
        <p:txBody>
          <a:bodyPr anchor="t" anchorCtr="0"/>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3477E495-EF4D-4C44-B2ED-F011B96C53A9}"/>
              </a:ext>
            </a:extLst>
          </p:cNvPr>
          <p:cNvSpPr>
            <a:spLocks noGrp="1"/>
          </p:cNvSpPr>
          <p:nvPr>
            <p:ph idx="1" hasCustomPrompt="1"/>
          </p:nvPr>
        </p:nvSpPr>
        <p:spPr>
          <a:xfrm>
            <a:off x="6163056" y="685800"/>
            <a:ext cx="5349240"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FF5BCF2-25E9-1E47-A0AB-C0CF1328DED8}"/>
              </a:ext>
            </a:extLst>
          </p:cNvPr>
          <p:cNvSpPr>
            <a:spLocks noGrp="1"/>
          </p:cNvSpPr>
          <p:nvPr>
            <p:ph type="body" sz="half" idx="2" hasCustomPrompt="1"/>
          </p:nvPr>
        </p:nvSpPr>
        <p:spPr>
          <a:xfrm>
            <a:off x="685800" y="1600200"/>
            <a:ext cx="5349240" cy="4343400"/>
          </a:xfrm>
        </p:spPr>
        <p:txBody>
          <a:bodyPr/>
          <a:lstStyle>
            <a:lvl1pPr marL="0" indent="0">
              <a:buNone/>
              <a:defRPr sz="2800" cap="small" baseline="0">
                <a:solidFill>
                  <a:schemeClr val="bg1">
                    <a:lumMod val="75000"/>
                  </a:schemeClr>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dirty="0"/>
              <a:t>click to add text</a:t>
            </a:r>
          </a:p>
        </p:txBody>
      </p:sp>
    </p:spTree>
    <p:extLst>
      <p:ext uri="{BB962C8B-B14F-4D97-AF65-F5344CB8AC3E}">
        <p14:creationId xmlns:p14="http://schemas.microsoft.com/office/powerpoint/2010/main" val="3718294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EDE2C-2572-2D4E-851C-BE991CF5B229}"/>
              </a:ext>
            </a:extLst>
          </p:cNvPr>
          <p:cNvSpPr>
            <a:spLocks noGrp="1"/>
          </p:cNvSpPr>
          <p:nvPr>
            <p:ph type="title" hasCustomPrompt="1"/>
          </p:nvPr>
        </p:nvSpPr>
        <p:spPr>
          <a:xfrm>
            <a:off x="685800" y="685800"/>
            <a:ext cx="10826496" cy="914400"/>
          </a:xfrm>
        </p:spPr>
        <p:txBody>
          <a:bodyPr/>
          <a:lstStyle/>
          <a:p>
            <a:r>
              <a:rPr lang="en-US" dirty="0"/>
              <a:t>Click to add title</a:t>
            </a:r>
          </a:p>
        </p:txBody>
      </p:sp>
    </p:spTree>
    <p:extLst>
      <p:ext uri="{BB962C8B-B14F-4D97-AF65-F5344CB8AC3E}">
        <p14:creationId xmlns:p14="http://schemas.microsoft.com/office/powerpoint/2010/main" val="49294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100000">
              <a:srgbClr val="002E5D"/>
            </a:gs>
          </a:gsLst>
          <a:lin ang="5400000" scaled="1"/>
        </a:gra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8551E4F-B9A9-AB4C-A6CE-92456FF992FA}"/>
              </a:ext>
            </a:extLst>
          </p:cNvPr>
          <p:cNvSpPr>
            <a:spLocks noGrp="1" noChangeArrowheads="1"/>
          </p:cNvSpPr>
          <p:nvPr>
            <p:ph type="title"/>
          </p:nvPr>
        </p:nvSpPr>
        <p:spPr bwMode="auto">
          <a:xfrm>
            <a:off x="685800" y="685800"/>
            <a:ext cx="1082649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91440" rIns="91440" bIns="91440" numCol="1" anchor="t" anchorCtr="0" compatLnSpc="1">
            <a:prstTxWarp prst="textNoShape">
              <a:avLst/>
            </a:prstTxWarp>
          </a:bodyPr>
          <a:lstStyle/>
          <a:p>
            <a:pPr lvl="0"/>
            <a:r>
              <a:rPr lang="en-US" altLang="en-US" dirty="0"/>
              <a:t>Click to add text</a:t>
            </a:r>
          </a:p>
        </p:txBody>
      </p:sp>
      <p:sp>
        <p:nvSpPr>
          <p:cNvPr id="1027" name="Text Placeholder 2">
            <a:extLst>
              <a:ext uri="{FF2B5EF4-FFF2-40B4-BE49-F238E27FC236}">
                <a16:creationId xmlns:a16="http://schemas.microsoft.com/office/drawing/2014/main" id="{AFD8F995-45D1-8A40-8B86-192FA8E34E3F}"/>
              </a:ext>
            </a:extLst>
          </p:cNvPr>
          <p:cNvSpPr>
            <a:spLocks noGrp="1" noChangeArrowheads="1"/>
          </p:cNvSpPr>
          <p:nvPr>
            <p:ph type="body" idx="1"/>
          </p:nvPr>
        </p:nvSpPr>
        <p:spPr bwMode="auto">
          <a:xfrm>
            <a:off x="685800" y="1600200"/>
            <a:ext cx="10826496"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91440" rIns="91440" bIns="91440" numCol="1" anchor="t" anchorCtr="0" compatLnSpc="1">
            <a:prstTxWarp prst="textNoShape">
              <a:avLst/>
            </a:prstTxWarp>
          </a:bodyPr>
          <a:lstStyle/>
          <a:p>
            <a:pPr lvl="0"/>
            <a:r>
              <a:rPr lang="en-US" altLang="en-US" dirty="0"/>
              <a:t>Click to add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pic>
        <p:nvPicPr>
          <p:cNvPr id="10" name="Google Shape;56;p14">
            <a:extLst>
              <a:ext uri="{FF2B5EF4-FFF2-40B4-BE49-F238E27FC236}">
                <a16:creationId xmlns:a16="http://schemas.microsoft.com/office/drawing/2014/main" id="{F246213A-82A1-DD46-BE22-0A357D8078CA}"/>
              </a:ext>
            </a:extLst>
          </p:cNvPr>
          <p:cNvPicPr preferRelativeResize="0"/>
          <p:nvPr userDrawn="1"/>
        </p:nvPicPr>
        <p:blipFill>
          <a:blip r:embed="rId19">
            <a:alphaModFix/>
          </a:blip>
          <a:stretch>
            <a:fillRect/>
          </a:stretch>
        </p:blipFill>
        <p:spPr>
          <a:xfrm>
            <a:off x="10776803" y="6202948"/>
            <a:ext cx="1017523" cy="288200"/>
          </a:xfrm>
          <a:prstGeom prst="rect">
            <a:avLst/>
          </a:prstGeom>
          <a:noFill/>
          <a:ln>
            <a:noFill/>
          </a:ln>
          <a:effectLst/>
        </p:spPr>
      </p:pic>
    </p:spTree>
  </p:cSld>
  <p:clrMap bg1="lt1" tx1="dk1" bg2="lt2" tx2="dk2" accent1="accent1" accent2="accent2" accent3="accent3" accent4="accent4" accent5="accent5" accent6="accent6" hlink="hlink" folHlink="folHlink"/>
  <p:sldLayoutIdLst>
    <p:sldLayoutId id="2147483734" r:id="rId1"/>
    <p:sldLayoutId id="2147483776" r:id="rId2"/>
    <p:sldLayoutId id="2147483775" r:id="rId3"/>
    <p:sldLayoutId id="2147483735" r:id="rId4"/>
    <p:sldLayoutId id="2147483736" r:id="rId5"/>
    <p:sldLayoutId id="2147483737" r:id="rId6"/>
    <p:sldLayoutId id="2147483777" r:id="rId7"/>
    <p:sldLayoutId id="2147483738" r:id="rId8"/>
    <p:sldLayoutId id="2147483742" r:id="rId9"/>
    <p:sldLayoutId id="2147483743" r:id="rId10"/>
    <p:sldLayoutId id="2147483784" r:id="rId11"/>
    <p:sldLayoutId id="2147483739" r:id="rId12"/>
    <p:sldLayoutId id="2147483785" r:id="rId13"/>
    <p:sldLayoutId id="2147483786" r:id="rId14"/>
    <p:sldLayoutId id="2147483740" r:id="rId15"/>
    <p:sldLayoutId id="2147483774" r:id="rId16"/>
    <p:sldLayoutId id="2147483787" r:id="rId17"/>
  </p:sldLayoutIdLst>
  <p:txStyles>
    <p:titleStyle>
      <a:lvl1pPr algn="l" rtl="0" eaLnBrk="1" fontAlgn="base" hangingPunct="1">
        <a:lnSpc>
          <a:spcPct val="90000"/>
        </a:lnSpc>
        <a:spcBef>
          <a:spcPct val="0"/>
        </a:spcBef>
        <a:spcAft>
          <a:spcPct val="0"/>
        </a:spcAft>
        <a:defRPr sz="4800" kern="1200" baseline="0">
          <a:solidFill>
            <a:schemeClr val="accent5"/>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189"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377"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566"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754"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594" indent="-228594" algn="l" rtl="0" eaLnBrk="1" fontAlgn="base" hangingPunct="1">
        <a:lnSpc>
          <a:spcPct val="90000"/>
        </a:lnSpc>
        <a:spcBef>
          <a:spcPts val="1000"/>
        </a:spcBef>
        <a:spcAft>
          <a:spcPct val="0"/>
        </a:spcAft>
        <a:buFont typeface="Arial" panose="020B0604020202020204" pitchFamily="34" charset="0"/>
        <a:buChar char="•"/>
        <a:defRPr sz="3200" kern="1200" baseline="0">
          <a:solidFill>
            <a:schemeClr val="bg1">
              <a:lumMod val="75000"/>
            </a:schemeClr>
          </a:solidFill>
          <a:latin typeface="+mn-lt"/>
          <a:ea typeface="+mn-ea"/>
          <a:cs typeface="+mn-cs"/>
        </a:defRPr>
      </a:lvl1pPr>
      <a:lvl2pPr marL="685783" indent="-228594" algn="l" rtl="0" eaLnBrk="1" fontAlgn="base" hangingPunct="1">
        <a:lnSpc>
          <a:spcPct val="90000"/>
        </a:lnSpc>
        <a:spcBef>
          <a:spcPts val="500"/>
        </a:spcBef>
        <a:spcAft>
          <a:spcPct val="0"/>
        </a:spcAft>
        <a:buFont typeface="Arial" panose="020B0604020202020204" pitchFamily="34" charset="0"/>
        <a:buChar char="•"/>
        <a:defRPr sz="2800" kern="1200" baseline="0">
          <a:solidFill>
            <a:schemeClr val="bg1">
              <a:lumMod val="75000"/>
            </a:schemeClr>
          </a:solidFill>
          <a:latin typeface="+mn-lt"/>
          <a:ea typeface="+mn-ea"/>
          <a:cs typeface="+mn-cs"/>
        </a:defRPr>
      </a:lvl2pPr>
      <a:lvl3pPr marL="1142971" indent="-228594" algn="l" rtl="0" eaLnBrk="1" fontAlgn="base" hangingPunct="1">
        <a:lnSpc>
          <a:spcPct val="90000"/>
        </a:lnSpc>
        <a:spcBef>
          <a:spcPts val="500"/>
        </a:spcBef>
        <a:spcAft>
          <a:spcPct val="0"/>
        </a:spcAft>
        <a:buFont typeface="Arial" panose="020B0604020202020204" pitchFamily="34" charset="0"/>
        <a:buChar char="•"/>
        <a:defRPr sz="2400" kern="1200" baseline="0">
          <a:solidFill>
            <a:schemeClr val="bg1">
              <a:lumMod val="75000"/>
            </a:schemeClr>
          </a:solidFill>
          <a:latin typeface="+mn-lt"/>
          <a:ea typeface="+mn-ea"/>
          <a:cs typeface="+mn-cs"/>
        </a:defRPr>
      </a:lvl3pPr>
      <a:lvl4pPr marL="1600160" indent="-228594" algn="l" rtl="0" eaLnBrk="1" fontAlgn="base" hangingPunct="1">
        <a:lnSpc>
          <a:spcPct val="90000"/>
        </a:lnSpc>
        <a:spcBef>
          <a:spcPts val="500"/>
        </a:spcBef>
        <a:spcAft>
          <a:spcPct val="0"/>
        </a:spcAft>
        <a:buFont typeface="Arial" panose="020B0604020202020204" pitchFamily="34" charset="0"/>
        <a:buChar char="•"/>
        <a:defRPr sz="2000" kern="1200" baseline="0">
          <a:solidFill>
            <a:schemeClr val="bg1">
              <a:lumMod val="75000"/>
            </a:schemeClr>
          </a:solidFill>
          <a:latin typeface="+mn-lt"/>
          <a:ea typeface="+mn-ea"/>
          <a:cs typeface="+mn-cs"/>
        </a:defRPr>
      </a:lvl4pPr>
      <a:lvl5pPr marL="2057349" indent="-228594" algn="l" rtl="0" eaLnBrk="1" fontAlgn="base" hangingPunct="1">
        <a:lnSpc>
          <a:spcPct val="90000"/>
        </a:lnSpc>
        <a:spcBef>
          <a:spcPts val="500"/>
        </a:spcBef>
        <a:spcAft>
          <a:spcPct val="0"/>
        </a:spcAft>
        <a:buFont typeface="Arial" panose="020B0604020202020204" pitchFamily="34" charset="0"/>
        <a:buChar char="•"/>
        <a:defRPr sz="2000" kern="1200" baseline="0">
          <a:solidFill>
            <a:schemeClr val="bg1">
              <a:lumMod val="75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9.jpg"/><Relationship Id="rId1" Type="http://schemas.openxmlformats.org/officeDocument/2006/relationships/slideLayout" Target="../slideLayouts/slideLayout5.xml"/><Relationship Id="rId6" Type="http://schemas.openxmlformats.org/officeDocument/2006/relationships/customXml" Target="../ink/ink2.xml"/><Relationship Id="rId5" Type="http://schemas.openxmlformats.org/officeDocument/2006/relationships/image" Target="../media/image21.png"/><Relationship Id="rId4" Type="http://schemas.openxmlformats.org/officeDocument/2006/relationships/customXml" Target="../ink/ink1.xml"/><Relationship Id="rId9"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tme.eu/Document/0b7aec6d26675b47f9e54d893cd4521b/PGM5506.pdf" TargetMode="Externa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mouser.com/datasheet/2/308/rfp30n06le-1195941.pdf"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hyperlink" Target="https://cdn.allmaxbattery.com/wp-content/uploads/2022/05/18202007/Specs-for-9V-6LR61.pdf"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D9873-33E3-60E7-B2D8-39F2D2EEC614}"/>
              </a:ext>
            </a:extLst>
          </p:cNvPr>
          <p:cNvSpPr>
            <a:spLocks noGrp="1"/>
          </p:cNvSpPr>
          <p:nvPr>
            <p:ph type="ctrTitle"/>
          </p:nvPr>
        </p:nvSpPr>
        <p:spPr/>
        <p:txBody>
          <a:bodyPr/>
          <a:lstStyle/>
          <a:p>
            <a:r>
              <a:rPr lang="en-US" dirty="0"/>
              <a:t>ECEN 192 Lab 5</a:t>
            </a:r>
          </a:p>
        </p:txBody>
      </p:sp>
      <p:sp>
        <p:nvSpPr>
          <p:cNvPr id="3" name="Subtitle 2">
            <a:extLst>
              <a:ext uri="{FF2B5EF4-FFF2-40B4-BE49-F238E27FC236}">
                <a16:creationId xmlns:a16="http://schemas.microsoft.com/office/drawing/2014/main" id="{66FD8E2A-E5DC-7651-B290-B9E4C0915B6B}"/>
              </a:ext>
            </a:extLst>
          </p:cNvPr>
          <p:cNvSpPr>
            <a:spLocks noGrp="1"/>
          </p:cNvSpPr>
          <p:nvPr>
            <p:ph type="subTitle" idx="1"/>
          </p:nvPr>
        </p:nvSpPr>
        <p:spPr/>
        <p:txBody>
          <a:bodyPr/>
          <a:lstStyle/>
          <a:p>
            <a:r>
              <a:rPr lang="en-US" dirty="0"/>
              <a:t>Motors, Actuators, and Sensors</a:t>
            </a:r>
          </a:p>
        </p:txBody>
      </p:sp>
      <p:sp>
        <p:nvSpPr>
          <p:cNvPr id="4" name="TextBox 3">
            <a:extLst>
              <a:ext uri="{FF2B5EF4-FFF2-40B4-BE49-F238E27FC236}">
                <a16:creationId xmlns:a16="http://schemas.microsoft.com/office/drawing/2014/main" id="{BB74A12A-342A-8AF3-3920-A048538EEABA}"/>
              </a:ext>
            </a:extLst>
          </p:cNvPr>
          <p:cNvSpPr txBox="1"/>
          <p:nvPr/>
        </p:nvSpPr>
        <p:spPr>
          <a:xfrm>
            <a:off x="0" y="6488668"/>
            <a:ext cx="1524000" cy="369332"/>
          </a:xfrm>
          <a:prstGeom prst="rect">
            <a:avLst/>
          </a:prstGeom>
          <a:noFill/>
        </p:spPr>
        <p:txBody>
          <a:bodyPr wrap="square" rtlCol="0">
            <a:spAutoFit/>
          </a:bodyPr>
          <a:lstStyle/>
          <a:p>
            <a:r>
              <a:rPr lang="en-US" dirty="0">
                <a:solidFill>
                  <a:srgbClr val="FF0000"/>
                </a:solidFill>
              </a:rPr>
              <a:t>Intro 1</a:t>
            </a:r>
          </a:p>
        </p:txBody>
      </p:sp>
    </p:spTree>
    <p:extLst>
      <p:ext uri="{BB962C8B-B14F-4D97-AF65-F5344CB8AC3E}">
        <p14:creationId xmlns:p14="http://schemas.microsoft.com/office/powerpoint/2010/main" val="2073497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78757-7961-2B79-999D-D3A6938B24C7}"/>
              </a:ext>
            </a:extLst>
          </p:cNvPr>
          <p:cNvSpPr>
            <a:spLocks noGrp="1"/>
          </p:cNvSpPr>
          <p:nvPr>
            <p:ph type="title"/>
          </p:nvPr>
        </p:nvSpPr>
        <p:spPr/>
        <p:txBody>
          <a:bodyPr/>
          <a:lstStyle/>
          <a:p>
            <a:r>
              <a:rPr lang="en-US" dirty="0"/>
              <a:t>Switches Details</a:t>
            </a:r>
          </a:p>
        </p:txBody>
      </p:sp>
      <p:pic>
        <p:nvPicPr>
          <p:cNvPr id="5" name="Content Placeholder 4">
            <a:extLst>
              <a:ext uri="{FF2B5EF4-FFF2-40B4-BE49-F238E27FC236}">
                <a16:creationId xmlns:a16="http://schemas.microsoft.com/office/drawing/2014/main" id="{6837D813-8AA7-7D69-77F3-34FDCDCBBBE0}"/>
              </a:ext>
            </a:extLst>
          </p:cNvPr>
          <p:cNvPicPr>
            <a:picLocks noGrp="1" noChangeAspect="1"/>
          </p:cNvPicPr>
          <p:nvPr>
            <p:ph idx="1"/>
          </p:nvPr>
        </p:nvPicPr>
        <p:blipFill>
          <a:blip r:embed="rId2"/>
          <a:stretch>
            <a:fillRect/>
          </a:stretch>
        </p:blipFill>
        <p:spPr>
          <a:xfrm rot="10800000">
            <a:off x="6096000" y="2417355"/>
            <a:ext cx="3566469" cy="1775614"/>
          </a:xfrm>
        </p:spPr>
      </p:pic>
      <p:pic>
        <p:nvPicPr>
          <p:cNvPr id="1026" name="Picture 2" descr="Slide Switch SPDT ON-ON 500mA 50VDC 3-Pin Breadboard-Friendly">
            <a:extLst>
              <a:ext uri="{FF2B5EF4-FFF2-40B4-BE49-F238E27FC236}">
                <a16:creationId xmlns:a16="http://schemas.microsoft.com/office/drawing/2014/main" id="{60288A4C-6C5B-8C8B-06E1-369FE62AD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432" y="2440369"/>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5DAD8C5-39EA-E2F4-655C-349D62A1BB09}"/>
              </a:ext>
            </a:extLst>
          </p:cNvPr>
          <p:cNvPicPr>
            <a:picLocks noChangeAspect="1"/>
          </p:cNvPicPr>
          <p:nvPr/>
        </p:nvPicPr>
        <p:blipFill>
          <a:blip r:embed="rId4"/>
          <a:stretch>
            <a:fillRect/>
          </a:stretch>
        </p:blipFill>
        <p:spPr>
          <a:xfrm>
            <a:off x="5696532" y="4604836"/>
            <a:ext cx="4439738" cy="1466875"/>
          </a:xfrm>
          <a:prstGeom prst="rect">
            <a:avLst/>
          </a:prstGeom>
        </p:spPr>
      </p:pic>
      <p:sp>
        <p:nvSpPr>
          <p:cNvPr id="6" name="TextBox 5">
            <a:extLst>
              <a:ext uri="{FF2B5EF4-FFF2-40B4-BE49-F238E27FC236}">
                <a16:creationId xmlns:a16="http://schemas.microsoft.com/office/drawing/2014/main" id="{6FBC36B3-B972-85C6-7207-70C49B8A4F3E}"/>
              </a:ext>
            </a:extLst>
          </p:cNvPr>
          <p:cNvSpPr txBox="1"/>
          <p:nvPr/>
        </p:nvSpPr>
        <p:spPr>
          <a:xfrm>
            <a:off x="885825" y="1676400"/>
            <a:ext cx="9763125" cy="369332"/>
          </a:xfrm>
          <a:prstGeom prst="rect">
            <a:avLst/>
          </a:prstGeom>
          <a:noFill/>
        </p:spPr>
        <p:txBody>
          <a:bodyPr wrap="square" rtlCol="0">
            <a:spAutoFit/>
          </a:bodyPr>
          <a:lstStyle/>
          <a:p>
            <a:r>
              <a:rPr lang="en-US" dirty="0">
                <a:solidFill>
                  <a:schemeClr val="bg1"/>
                </a:solidFill>
              </a:rPr>
              <a:t>Middle pin is common, and can only connect to one side or the other depending on switch position</a:t>
            </a:r>
          </a:p>
        </p:txBody>
      </p:sp>
      <p:sp>
        <p:nvSpPr>
          <p:cNvPr id="3" name="TextBox 2">
            <a:extLst>
              <a:ext uri="{FF2B5EF4-FFF2-40B4-BE49-F238E27FC236}">
                <a16:creationId xmlns:a16="http://schemas.microsoft.com/office/drawing/2014/main" id="{671C4309-AD1B-D439-E382-B961C627BE39}"/>
              </a:ext>
            </a:extLst>
          </p:cNvPr>
          <p:cNvSpPr txBox="1"/>
          <p:nvPr/>
        </p:nvSpPr>
        <p:spPr>
          <a:xfrm>
            <a:off x="0" y="6488668"/>
            <a:ext cx="1524000" cy="369332"/>
          </a:xfrm>
          <a:prstGeom prst="rect">
            <a:avLst/>
          </a:prstGeom>
          <a:noFill/>
        </p:spPr>
        <p:txBody>
          <a:bodyPr wrap="square" rtlCol="0">
            <a:spAutoFit/>
          </a:bodyPr>
          <a:lstStyle/>
          <a:p>
            <a:r>
              <a:rPr lang="en-US" dirty="0">
                <a:solidFill>
                  <a:srgbClr val="FFC000"/>
                </a:solidFill>
              </a:rPr>
              <a:t>Research 4</a:t>
            </a:r>
          </a:p>
        </p:txBody>
      </p:sp>
    </p:spTree>
    <p:extLst>
      <p:ext uri="{BB962C8B-B14F-4D97-AF65-F5344CB8AC3E}">
        <p14:creationId xmlns:p14="http://schemas.microsoft.com/office/powerpoint/2010/main" val="2336685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56B43-396B-6997-4127-1ABB9F75F0A1}"/>
              </a:ext>
            </a:extLst>
          </p:cNvPr>
          <p:cNvSpPr>
            <a:spLocks noGrp="1"/>
          </p:cNvSpPr>
          <p:nvPr>
            <p:ph type="title"/>
          </p:nvPr>
        </p:nvSpPr>
        <p:spPr/>
        <p:txBody>
          <a:bodyPr/>
          <a:lstStyle/>
          <a:p>
            <a:r>
              <a:rPr lang="en-US" dirty="0"/>
              <a:t>Potentiometer Details</a:t>
            </a:r>
          </a:p>
        </p:txBody>
      </p:sp>
      <p:sp>
        <p:nvSpPr>
          <p:cNvPr id="3" name="Content Placeholder 2">
            <a:extLst>
              <a:ext uri="{FF2B5EF4-FFF2-40B4-BE49-F238E27FC236}">
                <a16:creationId xmlns:a16="http://schemas.microsoft.com/office/drawing/2014/main" id="{CB826F73-1CCB-0A92-B521-33703DBBB2EF}"/>
              </a:ext>
            </a:extLst>
          </p:cNvPr>
          <p:cNvSpPr>
            <a:spLocks noGrp="1"/>
          </p:cNvSpPr>
          <p:nvPr>
            <p:ph idx="1"/>
          </p:nvPr>
        </p:nvSpPr>
        <p:spPr/>
        <p:txBody>
          <a:bodyPr/>
          <a:lstStyle/>
          <a:p>
            <a:r>
              <a:rPr lang="en-US" dirty="0"/>
              <a:t>Used as a manual variable resistor in our circuit</a:t>
            </a:r>
          </a:p>
          <a:p>
            <a:pPr lvl="1"/>
            <a:r>
              <a:rPr lang="en-US" dirty="0"/>
              <a:t>Our value will be 1 Kohm</a:t>
            </a:r>
          </a:p>
        </p:txBody>
      </p:sp>
      <p:pic>
        <p:nvPicPr>
          <p:cNvPr id="2052" name="Picture 4" descr="Voltage Divider Calculator - Engineering Calculators &amp; Tools">
            <a:extLst>
              <a:ext uri="{FF2B5EF4-FFF2-40B4-BE49-F238E27FC236}">
                <a16:creationId xmlns:a16="http://schemas.microsoft.com/office/drawing/2014/main" id="{83C10B4B-CE83-A628-69AB-A62AF5D13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4795" y="2649740"/>
            <a:ext cx="3275601" cy="384825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otentiometer Cermet 200 Ohms - Single ...">
            <a:extLst>
              <a:ext uri="{FF2B5EF4-FFF2-40B4-BE49-F238E27FC236}">
                <a16:creationId xmlns:a16="http://schemas.microsoft.com/office/drawing/2014/main" id="{1E404568-875C-844B-A703-15AF1694F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070" y="2649740"/>
            <a:ext cx="3689960" cy="38482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6017E5E-3C81-14A9-EE08-481158AC53B7}"/>
              </a:ext>
            </a:extLst>
          </p:cNvPr>
          <p:cNvSpPr txBox="1"/>
          <p:nvPr/>
        </p:nvSpPr>
        <p:spPr>
          <a:xfrm>
            <a:off x="0" y="6488668"/>
            <a:ext cx="1524000" cy="369332"/>
          </a:xfrm>
          <a:prstGeom prst="rect">
            <a:avLst/>
          </a:prstGeom>
          <a:noFill/>
        </p:spPr>
        <p:txBody>
          <a:bodyPr wrap="square" rtlCol="0">
            <a:spAutoFit/>
          </a:bodyPr>
          <a:lstStyle/>
          <a:p>
            <a:r>
              <a:rPr lang="en-US" dirty="0">
                <a:solidFill>
                  <a:srgbClr val="FFC000"/>
                </a:solidFill>
              </a:rPr>
              <a:t>Research 5</a:t>
            </a:r>
          </a:p>
        </p:txBody>
      </p:sp>
      <p:pic>
        <p:nvPicPr>
          <p:cNvPr id="2050" name="Picture 2" descr="The Potentiometer: Pinout, Wiring, and How It Works">
            <a:extLst>
              <a:ext uri="{FF2B5EF4-FFF2-40B4-BE49-F238E27FC236}">
                <a16:creationId xmlns:a16="http://schemas.microsoft.com/office/drawing/2014/main" id="{05EEDDF5-9D94-E9A3-8F4E-419877D93D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8300" y="2649740"/>
            <a:ext cx="4956495" cy="3848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060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3399C-4181-EE3E-1641-C3F1626FE46B}"/>
              </a:ext>
            </a:extLst>
          </p:cNvPr>
          <p:cNvSpPr>
            <a:spLocks noGrp="1"/>
          </p:cNvSpPr>
          <p:nvPr>
            <p:ph type="title"/>
          </p:nvPr>
        </p:nvSpPr>
        <p:spPr/>
        <p:txBody>
          <a:bodyPr/>
          <a:lstStyle/>
          <a:p>
            <a:r>
              <a:rPr lang="en-US" dirty="0"/>
              <a:t>Sensor – Photoresistor Specs</a:t>
            </a:r>
          </a:p>
        </p:txBody>
      </p:sp>
      <p:sp>
        <p:nvSpPr>
          <p:cNvPr id="3" name="Content Placeholder 2">
            <a:extLst>
              <a:ext uri="{FF2B5EF4-FFF2-40B4-BE49-F238E27FC236}">
                <a16:creationId xmlns:a16="http://schemas.microsoft.com/office/drawing/2014/main" id="{F749427C-E5D9-7BE4-F3A2-9D072803FCAE}"/>
              </a:ext>
            </a:extLst>
          </p:cNvPr>
          <p:cNvSpPr>
            <a:spLocks noGrp="1"/>
          </p:cNvSpPr>
          <p:nvPr>
            <p:ph idx="1"/>
          </p:nvPr>
        </p:nvSpPr>
        <p:spPr/>
        <p:txBody>
          <a:bodyPr/>
          <a:lstStyle/>
          <a:p>
            <a:r>
              <a:rPr lang="en-US" dirty="0"/>
              <a:t>Used as a passive variable resistor in our circuit</a:t>
            </a:r>
          </a:p>
          <a:p>
            <a:pPr lvl="1"/>
            <a:r>
              <a:rPr lang="en-US" dirty="0"/>
              <a:t>Photoresistor details in Appendix B</a:t>
            </a:r>
          </a:p>
          <a:p>
            <a:endParaRPr lang="en-US" dirty="0"/>
          </a:p>
          <a:p>
            <a:pPr marL="0" indent="0">
              <a:buNone/>
            </a:pPr>
            <a:endParaRPr lang="en-US" dirty="0"/>
          </a:p>
        </p:txBody>
      </p:sp>
      <p:sp>
        <p:nvSpPr>
          <p:cNvPr id="4" name="TextBox 3">
            <a:extLst>
              <a:ext uri="{FF2B5EF4-FFF2-40B4-BE49-F238E27FC236}">
                <a16:creationId xmlns:a16="http://schemas.microsoft.com/office/drawing/2014/main" id="{CDB098BC-0C56-CBA1-5492-480BDE4E9691}"/>
              </a:ext>
            </a:extLst>
          </p:cNvPr>
          <p:cNvSpPr txBox="1"/>
          <p:nvPr/>
        </p:nvSpPr>
        <p:spPr>
          <a:xfrm>
            <a:off x="0" y="6488668"/>
            <a:ext cx="1524000" cy="369332"/>
          </a:xfrm>
          <a:prstGeom prst="rect">
            <a:avLst/>
          </a:prstGeom>
          <a:noFill/>
        </p:spPr>
        <p:txBody>
          <a:bodyPr wrap="square" rtlCol="0">
            <a:spAutoFit/>
          </a:bodyPr>
          <a:lstStyle/>
          <a:p>
            <a:r>
              <a:rPr lang="en-US" dirty="0">
                <a:solidFill>
                  <a:srgbClr val="FFC000"/>
                </a:solidFill>
              </a:rPr>
              <a:t>Research 6</a:t>
            </a:r>
          </a:p>
        </p:txBody>
      </p:sp>
      <p:pic>
        <p:nvPicPr>
          <p:cNvPr id="6" name="Picture 5">
            <a:extLst>
              <a:ext uri="{FF2B5EF4-FFF2-40B4-BE49-F238E27FC236}">
                <a16:creationId xmlns:a16="http://schemas.microsoft.com/office/drawing/2014/main" id="{53D9EA1C-07CF-F9DA-FAA6-ED2ABEE8AAA4}"/>
              </a:ext>
            </a:extLst>
          </p:cNvPr>
          <p:cNvPicPr>
            <a:picLocks noChangeAspect="1"/>
          </p:cNvPicPr>
          <p:nvPr/>
        </p:nvPicPr>
        <p:blipFill rotWithShape="1">
          <a:blip r:embed="rId2"/>
          <a:srcRect t="32857" r="68062"/>
          <a:stretch/>
        </p:blipFill>
        <p:spPr>
          <a:xfrm>
            <a:off x="496103" y="2640562"/>
            <a:ext cx="2310869" cy="3848105"/>
          </a:xfrm>
          <a:prstGeom prst="rect">
            <a:avLst/>
          </a:prstGeom>
        </p:spPr>
      </p:pic>
      <p:pic>
        <p:nvPicPr>
          <p:cNvPr id="1026" name="Picture 2">
            <a:extLst>
              <a:ext uri="{FF2B5EF4-FFF2-40B4-BE49-F238E27FC236}">
                <a16:creationId xmlns:a16="http://schemas.microsoft.com/office/drawing/2014/main" id="{FEB402A9-6B87-3854-D99C-012CC6831C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972" y="2640562"/>
            <a:ext cx="5178490" cy="38478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ello Darkness - Lanesville Christian ...">
            <a:extLst>
              <a:ext uri="{FF2B5EF4-FFF2-40B4-BE49-F238E27FC236}">
                <a16:creationId xmlns:a16="http://schemas.microsoft.com/office/drawing/2014/main" id="{D2D0D493-86B9-746E-742F-CE17F4A079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5462" y="2341983"/>
            <a:ext cx="2724150" cy="19647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ffice Lighting Stock Illustrations ...">
            <a:extLst>
              <a:ext uri="{FF2B5EF4-FFF2-40B4-BE49-F238E27FC236}">
                <a16:creationId xmlns:a16="http://schemas.microsoft.com/office/drawing/2014/main" id="{12D63AE5-C3EC-546E-0097-CABB8BDD7C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5462" y="4306942"/>
            <a:ext cx="2724150" cy="21814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A8AE2BE-017C-EB31-C856-20EA338F7707}"/>
              </a:ext>
            </a:extLst>
          </p:cNvPr>
          <p:cNvPicPr>
            <a:picLocks noChangeAspect="1"/>
          </p:cNvPicPr>
          <p:nvPr/>
        </p:nvPicPr>
        <p:blipFill rotWithShape="1">
          <a:blip r:embed="rId6"/>
          <a:srcRect l="35226" t="4344" r="34285" b="27901"/>
          <a:stretch/>
        </p:blipFill>
        <p:spPr>
          <a:xfrm>
            <a:off x="10709612" y="2341985"/>
            <a:ext cx="1007707" cy="1964958"/>
          </a:xfrm>
          <a:prstGeom prst="rect">
            <a:avLst/>
          </a:prstGeom>
        </p:spPr>
      </p:pic>
      <p:sp>
        <p:nvSpPr>
          <p:cNvPr id="8" name="TextBox 7">
            <a:extLst>
              <a:ext uri="{FF2B5EF4-FFF2-40B4-BE49-F238E27FC236}">
                <a16:creationId xmlns:a16="http://schemas.microsoft.com/office/drawing/2014/main" id="{AC6F2B02-A65E-62C9-B624-5F46264B39FD}"/>
              </a:ext>
            </a:extLst>
          </p:cNvPr>
          <p:cNvSpPr txBox="1"/>
          <p:nvPr/>
        </p:nvSpPr>
        <p:spPr>
          <a:xfrm>
            <a:off x="8680645" y="3502873"/>
            <a:ext cx="1131079" cy="369332"/>
          </a:xfrm>
          <a:prstGeom prst="rect">
            <a:avLst/>
          </a:prstGeom>
          <a:noFill/>
        </p:spPr>
        <p:txBody>
          <a:bodyPr wrap="none" rtlCol="0">
            <a:spAutoFit/>
          </a:bodyPr>
          <a:lstStyle/>
          <a:p>
            <a:r>
              <a:rPr lang="en-US" dirty="0">
                <a:solidFill>
                  <a:srgbClr val="FF0000"/>
                </a:solidFill>
              </a:rPr>
              <a:t>~20 Kohm</a:t>
            </a:r>
          </a:p>
        </p:txBody>
      </p:sp>
      <p:sp>
        <p:nvSpPr>
          <p:cNvPr id="9" name="TextBox 8">
            <a:extLst>
              <a:ext uri="{FF2B5EF4-FFF2-40B4-BE49-F238E27FC236}">
                <a16:creationId xmlns:a16="http://schemas.microsoft.com/office/drawing/2014/main" id="{D117EBEC-A88C-F90E-6BAC-F0F38D3C9FC0}"/>
              </a:ext>
            </a:extLst>
          </p:cNvPr>
          <p:cNvSpPr txBox="1"/>
          <p:nvPr/>
        </p:nvSpPr>
        <p:spPr>
          <a:xfrm>
            <a:off x="8840507" y="6172200"/>
            <a:ext cx="1014060" cy="369332"/>
          </a:xfrm>
          <a:prstGeom prst="rect">
            <a:avLst/>
          </a:prstGeom>
          <a:noFill/>
        </p:spPr>
        <p:txBody>
          <a:bodyPr wrap="none" rtlCol="0">
            <a:spAutoFit/>
          </a:bodyPr>
          <a:lstStyle/>
          <a:p>
            <a:r>
              <a:rPr lang="en-US" dirty="0">
                <a:solidFill>
                  <a:srgbClr val="FF0000"/>
                </a:solidFill>
                <a:highlight>
                  <a:srgbClr val="000000"/>
                </a:highlight>
              </a:rPr>
              <a:t>~2 Kohm</a:t>
            </a:r>
          </a:p>
        </p:txBody>
      </p:sp>
      <p:sp>
        <p:nvSpPr>
          <p:cNvPr id="10" name="TextBox 9">
            <a:extLst>
              <a:ext uri="{FF2B5EF4-FFF2-40B4-BE49-F238E27FC236}">
                <a16:creationId xmlns:a16="http://schemas.microsoft.com/office/drawing/2014/main" id="{0B60C983-3E35-99D2-966D-1A14FD47AA60}"/>
              </a:ext>
            </a:extLst>
          </p:cNvPr>
          <p:cNvSpPr txBox="1"/>
          <p:nvPr/>
        </p:nvSpPr>
        <p:spPr>
          <a:xfrm>
            <a:off x="10662741" y="3867008"/>
            <a:ext cx="1132041" cy="369332"/>
          </a:xfrm>
          <a:prstGeom prst="rect">
            <a:avLst/>
          </a:prstGeom>
          <a:noFill/>
        </p:spPr>
        <p:txBody>
          <a:bodyPr wrap="none" rtlCol="0">
            <a:spAutoFit/>
          </a:bodyPr>
          <a:lstStyle/>
          <a:p>
            <a:r>
              <a:rPr lang="en-US" dirty="0">
                <a:solidFill>
                  <a:srgbClr val="FF0000"/>
                </a:solidFill>
                <a:highlight>
                  <a:srgbClr val="000000"/>
                </a:highlight>
              </a:rPr>
              <a:t>~100 ohm</a:t>
            </a:r>
          </a:p>
        </p:txBody>
      </p:sp>
    </p:spTree>
    <p:extLst>
      <p:ext uri="{BB962C8B-B14F-4D97-AF65-F5344CB8AC3E}">
        <p14:creationId xmlns:p14="http://schemas.microsoft.com/office/powerpoint/2010/main" val="2139645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4B1E9-7AE4-CD40-60E3-41143615757B}"/>
              </a:ext>
            </a:extLst>
          </p:cNvPr>
          <p:cNvSpPr>
            <a:spLocks noGrp="1"/>
          </p:cNvSpPr>
          <p:nvPr>
            <p:ph type="title"/>
          </p:nvPr>
        </p:nvSpPr>
        <p:spPr/>
        <p:txBody>
          <a:bodyPr/>
          <a:lstStyle/>
          <a:p>
            <a:r>
              <a:rPr lang="en-US" dirty="0"/>
              <a:t>Transistor – Motor Driver</a:t>
            </a:r>
          </a:p>
        </p:txBody>
      </p:sp>
      <p:sp>
        <p:nvSpPr>
          <p:cNvPr id="3" name="Content Placeholder 2">
            <a:extLst>
              <a:ext uri="{FF2B5EF4-FFF2-40B4-BE49-F238E27FC236}">
                <a16:creationId xmlns:a16="http://schemas.microsoft.com/office/drawing/2014/main" id="{63379D79-E278-B055-92C2-DEADB6B12375}"/>
              </a:ext>
            </a:extLst>
          </p:cNvPr>
          <p:cNvSpPr>
            <a:spLocks noGrp="1"/>
          </p:cNvSpPr>
          <p:nvPr>
            <p:ph idx="1"/>
          </p:nvPr>
        </p:nvSpPr>
        <p:spPr>
          <a:xfrm>
            <a:off x="685800" y="1600200"/>
            <a:ext cx="11506200" cy="4343400"/>
          </a:xfrm>
        </p:spPr>
        <p:txBody>
          <a:bodyPr/>
          <a:lstStyle/>
          <a:p>
            <a:r>
              <a:rPr lang="en-US" dirty="0"/>
              <a:t>Transistors are easier to control than motors, so we will use this with our photoresistor to allow more precise motor control</a:t>
            </a:r>
          </a:p>
        </p:txBody>
      </p:sp>
      <p:sp>
        <p:nvSpPr>
          <p:cNvPr id="4" name="TextBox 3">
            <a:extLst>
              <a:ext uri="{FF2B5EF4-FFF2-40B4-BE49-F238E27FC236}">
                <a16:creationId xmlns:a16="http://schemas.microsoft.com/office/drawing/2014/main" id="{83116DC6-CFB0-B042-FBCF-86B27E39E072}"/>
              </a:ext>
            </a:extLst>
          </p:cNvPr>
          <p:cNvSpPr txBox="1"/>
          <p:nvPr/>
        </p:nvSpPr>
        <p:spPr>
          <a:xfrm>
            <a:off x="0" y="6488668"/>
            <a:ext cx="1524000" cy="369332"/>
          </a:xfrm>
          <a:prstGeom prst="rect">
            <a:avLst/>
          </a:prstGeom>
          <a:noFill/>
        </p:spPr>
        <p:txBody>
          <a:bodyPr wrap="square" rtlCol="0">
            <a:spAutoFit/>
          </a:bodyPr>
          <a:lstStyle/>
          <a:p>
            <a:r>
              <a:rPr lang="en-US" dirty="0">
                <a:solidFill>
                  <a:srgbClr val="FFC000"/>
                </a:solidFill>
              </a:rPr>
              <a:t>Research 7</a:t>
            </a:r>
          </a:p>
        </p:txBody>
      </p:sp>
      <p:pic>
        <p:nvPicPr>
          <p:cNvPr id="1030" name="Picture 6" descr="What is MOSFET: Symbol, Working, Types &amp; Different Packages">
            <a:extLst>
              <a:ext uri="{FF2B5EF4-FFF2-40B4-BE49-F238E27FC236}">
                <a16:creationId xmlns:a16="http://schemas.microsoft.com/office/drawing/2014/main" id="{D4068634-C821-4008-649F-66B164B3F7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8216576" y="2861408"/>
            <a:ext cx="2381250" cy="3657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D7582AF-16A8-8770-F1CC-99009AE5C407}"/>
              </a:ext>
            </a:extLst>
          </p:cNvPr>
          <p:cNvSpPr txBox="1"/>
          <p:nvPr/>
        </p:nvSpPr>
        <p:spPr>
          <a:xfrm>
            <a:off x="685800" y="2675270"/>
            <a:ext cx="4114800" cy="4115999"/>
          </a:xfrm>
          <a:prstGeom prst="rect">
            <a:avLst/>
          </a:prstGeom>
          <a:noFill/>
        </p:spPr>
        <p:txBody>
          <a:bodyPr wrap="square" rtlCol="0">
            <a:spAutoFit/>
          </a:bodyPr>
          <a:lstStyle/>
          <a:p>
            <a:pPr marL="228594" marR="0" lvl="0" indent="-228594"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70C0"/>
                </a:solidFill>
                <a:effectLst/>
                <a:highlight>
                  <a:srgbClr val="C0C0C0"/>
                </a:highlight>
                <a:uLnTx/>
                <a:uFillTx/>
                <a:latin typeface="Cambria" panose="02040503050406030204"/>
                <a:ea typeface="+mn-ea"/>
                <a:cs typeface="+mn-cs"/>
              </a:rPr>
              <a:t>Gate (left pin): </a:t>
            </a:r>
            <a:r>
              <a:rPr kumimoji="0" lang="en-US" sz="2800" b="0" i="0" u="none" strike="noStrike" kern="1200" cap="none" spc="0" normalizeH="0" baseline="0" noProof="0" dirty="0">
                <a:ln>
                  <a:noFill/>
                </a:ln>
                <a:solidFill>
                  <a:prstClr val="white">
                    <a:lumMod val="75000"/>
                  </a:prstClr>
                </a:solidFill>
                <a:effectLst/>
                <a:uLnTx/>
                <a:uFillTx/>
                <a:latin typeface="Cambria" panose="02040503050406030204"/>
                <a:ea typeface="+mn-ea"/>
                <a:cs typeface="+mn-cs"/>
              </a:rPr>
              <a:t>n</a:t>
            </a:r>
            <a:r>
              <a:rPr lang="en-US" sz="2800" dirty="0">
                <a:solidFill>
                  <a:prstClr val="white">
                    <a:lumMod val="75000"/>
                  </a:prstClr>
                </a:solidFill>
                <a:latin typeface="Cambria" panose="02040503050406030204"/>
              </a:rPr>
              <a:t>ode whose voltage controls if the MOSFET allows current or not</a:t>
            </a:r>
          </a:p>
          <a:p>
            <a:pPr marL="228594" indent="-228594" eaLnBrk="1" hangingPunct="1">
              <a:lnSpc>
                <a:spcPct val="90000"/>
              </a:lnSpc>
              <a:spcBef>
                <a:spcPts val="1000"/>
              </a:spcBef>
              <a:buFont typeface="Arial" panose="020B0604020202020204" pitchFamily="34" charset="0"/>
              <a:buChar char="•"/>
              <a:defRPr/>
            </a:pPr>
            <a:r>
              <a:rPr lang="en-US" sz="2800" dirty="0">
                <a:solidFill>
                  <a:srgbClr val="00B050"/>
                </a:solidFill>
                <a:highlight>
                  <a:srgbClr val="C0C0C0"/>
                </a:highlight>
                <a:latin typeface="Cambria" panose="02040503050406030204"/>
              </a:rPr>
              <a:t>Drain (middle pin): </a:t>
            </a:r>
            <a:r>
              <a:rPr lang="en-US" sz="2800" dirty="0">
                <a:solidFill>
                  <a:prstClr val="white">
                    <a:lumMod val="75000"/>
                  </a:prstClr>
                </a:solidFill>
                <a:latin typeface="Cambria" panose="02040503050406030204"/>
              </a:rPr>
              <a:t>where the electrons flow to or “drain” to</a:t>
            </a:r>
            <a:endParaRPr lang="en-US" sz="1600" dirty="0"/>
          </a:p>
          <a:p>
            <a:pPr marL="228594" indent="-228594" eaLnBrk="1" hangingPunct="1">
              <a:lnSpc>
                <a:spcPct val="90000"/>
              </a:lnSpc>
              <a:spcBef>
                <a:spcPts val="1000"/>
              </a:spcBef>
              <a:buFont typeface="Arial" panose="020B0604020202020204" pitchFamily="34" charset="0"/>
              <a:buChar char="•"/>
              <a:defRPr/>
            </a:pPr>
            <a:r>
              <a:rPr lang="en-US" sz="2800" dirty="0">
                <a:highlight>
                  <a:srgbClr val="C0C0C0"/>
                </a:highlight>
                <a:latin typeface="Cambria" panose="02040503050406030204"/>
              </a:rPr>
              <a:t>Source (right pin):</a:t>
            </a:r>
            <a:r>
              <a:rPr lang="en-US" sz="2800" dirty="0">
                <a:latin typeface="Cambria" panose="02040503050406030204"/>
              </a:rPr>
              <a:t> </a:t>
            </a:r>
            <a:r>
              <a:rPr lang="en-US" sz="2800" dirty="0">
                <a:solidFill>
                  <a:prstClr val="white">
                    <a:lumMod val="75000"/>
                  </a:prstClr>
                </a:solidFill>
                <a:latin typeface="Cambria" panose="02040503050406030204"/>
              </a:rPr>
              <a:t>“source” of electrons</a:t>
            </a:r>
          </a:p>
          <a:p>
            <a:endParaRPr lang="en-US" dirty="0"/>
          </a:p>
        </p:txBody>
      </p:sp>
      <p:pic>
        <p:nvPicPr>
          <p:cNvPr id="9" name="Picture 8">
            <a:extLst>
              <a:ext uri="{FF2B5EF4-FFF2-40B4-BE49-F238E27FC236}">
                <a16:creationId xmlns:a16="http://schemas.microsoft.com/office/drawing/2014/main" id="{31F1DB9D-3460-2CDB-686E-0FCC4394A530}"/>
              </a:ext>
            </a:extLst>
          </p:cNvPr>
          <p:cNvPicPr>
            <a:picLocks noChangeAspect="1"/>
          </p:cNvPicPr>
          <p:nvPr/>
        </p:nvPicPr>
        <p:blipFill rotWithShape="1">
          <a:blip r:embed="rId3"/>
          <a:srcRect l="2687" t="3385" r="4061" b="859"/>
          <a:stretch/>
        </p:blipFill>
        <p:spPr>
          <a:xfrm>
            <a:off x="4939976" y="3287005"/>
            <a:ext cx="3276600" cy="2892528"/>
          </a:xfrm>
          <a:prstGeom prst="rect">
            <a:avLst/>
          </a:prstGeom>
        </p:spPr>
      </p:pic>
    </p:spTree>
    <p:extLst>
      <p:ext uri="{BB962C8B-B14F-4D97-AF65-F5344CB8AC3E}">
        <p14:creationId xmlns:p14="http://schemas.microsoft.com/office/powerpoint/2010/main" val="1349758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790B-B6ED-6DB6-EEC1-FAFC899B1D73}"/>
              </a:ext>
            </a:extLst>
          </p:cNvPr>
          <p:cNvSpPr>
            <a:spLocks noGrp="1"/>
          </p:cNvSpPr>
          <p:nvPr>
            <p:ph type="title"/>
          </p:nvPr>
        </p:nvSpPr>
        <p:spPr/>
        <p:txBody>
          <a:bodyPr/>
          <a:lstStyle/>
          <a:p>
            <a:r>
              <a:rPr lang="en-US" dirty="0"/>
              <a:t>More Details in Appendix</a:t>
            </a:r>
          </a:p>
        </p:txBody>
      </p:sp>
      <p:sp>
        <p:nvSpPr>
          <p:cNvPr id="3" name="Content Placeholder 2">
            <a:extLst>
              <a:ext uri="{FF2B5EF4-FFF2-40B4-BE49-F238E27FC236}">
                <a16:creationId xmlns:a16="http://schemas.microsoft.com/office/drawing/2014/main" id="{2D26CA7D-E840-5DD7-526B-71686C03F4D9}"/>
              </a:ext>
            </a:extLst>
          </p:cNvPr>
          <p:cNvSpPr>
            <a:spLocks noGrp="1"/>
          </p:cNvSpPr>
          <p:nvPr>
            <p:ph idx="1"/>
          </p:nvPr>
        </p:nvSpPr>
        <p:spPr/>
        <p:txBody>
          <a:bodyPr/>
          <a:lstStyle/>
          <a:p>
            <a:r>
              <a:rPr lang="en-US" dirty="0"/>
              <a:t>Appendix contains additional information relevant to this circuit that is beyond the scope of this lab. It is an optional resource for those who are interested.</a:t>
            </a:r>
          </a:p>
          <a:p>
            <a:endParaRPr lang="en-US" dirty="0"/>
          </a:p>
          <a:p>
            <a:r>
              <a:rPr lang="en-US" dirty="0"/>
              <a:t>Details included</a:t>
            </a:r>
          </a:p>
          <a:p>
            <a:pPr lvl="1"/>
            <a:r>
              <a:rPr lang="en-US" dirty="0"/>
              <a:t>A: Motor function explanation</a:t>
            </a:r>
          </a:p>
          <a:p>
            <a:pPr lvl="1"/>
            <a:r>
              <a:rPr lang="en-US" dirty="0"/>
              <a:t>B: Advanced photoresistor specifications</a:t>
            </a:r>
          </a:p>
          <a:p>
            <a:pPr lvl="1"/>
            <a:r>
              <a:rPr lang="en-US" dirty="0"/>
              <a:t>C: Details on transistor we use for final circuit</a:t>
            </a:r>
          </a:p>
          <a:p>
            <a:pPr lvl="1"/>
            <a:endParaRPr lang="en-US" dirty="0"/>
          </a:p>
        </p:txBody>
      </p:sp>
      <p:sp>
        <p:nvSpPr>
          <p:cNvPr id="4" name="TextBox 3">
            <a:extLst>
              <a:ext uri="{FF2B5EF4-FFF2-40B4-BE49-F238E27FC236}">
                <a16:creationId xmlns:a16="http://schemas.microsoft.com/office/drawing/2014/main" id="{4B8A297B-21BC-5D53-AA26-A468006E2B99}"/>
              </a:ext>
            </a:extLst>
          </p:cNvPr>
          <p:cNvSpPr txBox="1"/>
          <p:nvPr/>
        </p:nvSpPr>
        <p:spPr>
          <a:xfrm>
            <a:off x="0" y="6488668"/>
            <a:ext cx="1524000" cy="369332"/>
          </a:xfrm>
          <a:prstGeom prst="rect">
            <a:avLst/>
          </a:prstGeom>
          <a:noFill/>
        </p:spPr>
        <p:txBody>
          <a:bodyPr wrap="square" rtlCol="0">
            <a:spAutoFit/>
          </a:bodyPr>
          <a:lstStyle/>
          <a:p>
            <a:r>
              <a:rPr lang="en-US" dirty="0">
                <a:solidFill>
                  <a:srgbClr val="FFC000"/>
                </a:solidFill>
              </a:rPr>
              <a:t>Research 8</a:t>
            </a:r>
          </a:p>
        </p:txBody>
      </p:sp>
    </p:spTree>
    <p:extLst>
      <p:ext uri="{BB962C8B-B14F-4D97-AF65-F5344CB8AC3E}">
        <p14:creationId xmlns:p14="http://schemas.microsoft.com/office/powerpoint/2010/main" val="604330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23383-7355-D6B9-CC9D-CF38D20013D7}"/>
              </a:ext>
            </a:extLst>
          </p:cNvPr>
          <p:cNvSpPr>
            <a:spLocks noGrp="1"/>
          </p:cNvSpPr>
          <p:nvPr>
            <p:ph type="title"/>
          </p:nvPr>
        </p:nvSpPr>
        <p:spPr/>
        <p:txBody>
          <a:bodyPr/>
          <a:lstStyle/>
          <a:p>
            <a:r>
              <a:rPr lang="en-US" dirty="0"/>
              <a:t>Implement the Switch</a:t>
            </a:r>
          </a:p>
        </p:txBody>
      </p:sp>
      <p:sp>
        <p:nvSpPr>
          <p:cNvPr id="3" name="Content Placeholder 2">
            <a:extLst>
              <a:ext uri="{FF2B5EF4-FFF2-40B4-BE49-F238E27FC236}">
                <a16:creationId xmlns:a16="http://schemas.microsoft.com/office/drawing/2014/main" id="{580907BC-283E-7371-554F-6EEC60CDEA08}"/>
              </a:ext>
            </a:extLst>
          </p:cNvPr>
          <p:cNvSpPr>
            <a:spLocks noGrp="1"/>
          </p:cNvSpPr>
          <p:nvPr>
            <p:ph idx="1"/>
          </p:nvPr>
        </p:nvSpPr>
        <p:spPr/>
        <p:txBody>
          <a:bodyPr/>
          <a:lstStyle/>
          <a:p>
            <a:r>
              <a:rPr lang="en-US" dirty="0"/>
              <a:t>Build the simple switch circuit on the following slide</a:t>
            </a:r>
          </a:p>
          <a:p>
            <a:endParaRPr lang="en-US" dirty="0"/>
          </a:p>
          <a:p>
            <a:r>
              <a:rPr lang="en-US" dirty="0"/>
              <a:t>Test the functionality by moving the switch back and forth</a:t>
            </a:r>
          </a:p>
          <a:p>
            <a:endParaRPr lang="en-US" dirty="0"/>
          </a:p>
          <a:p>
            <a:pPr lvl="1"/>
            <a:r>
              <a:rPr lang="en-US" u="sng" dirty="0"/>
              <a:t>Pro Tip: </a:t>
            </a:r>
          </a:p>
          <a:p>
            <a:pPr lvl="2"/>
            <a:r>
              <a:rPr lang="en-US" dirty="0"/>
              <a:t>Tape your battery connection into the breadboard; it comes out easily.</a:t>
            </a:r>
          </a:p>
          <a:p>
            <a:pPr lvl="2"/>
            <a:r>
              <a:rPr lang="en-US" dirty="0"/>
              <a:t>Tape your motor fan to the edge of a desk so it can operate safely.</a:t>
            </a:r>
          </a:p>
          <a:p>
            <a:endParaRPr lang="en-US" dirty="0"/>
          </a:p>
        </p:txBody>
      </p:sp>
      <p:sp>
        <p:nvSpPr>
          <p:cNvPr id="4" name="TextBox 3">
            <a:extLst>
              <a:ext uri="{FF2B5EF4-FFF2-40B4-BE49-F238E27FC236}">
                <a16:creationId xmlns:a16="http://schemas.microsoft.com/office/drawing/2014/main" id="{FC75C5A9-E1FF-E13C-6E4F-FA30470C9639}"/>
              </a:ext>
            </a:extLst>
          </p:cNvPr>
          <p:cNvSpPr txBox="1"/>
          <p:nvPr/>
        </p:nvSpPr>
        <p:spPr>
          <a:xfrm>
            <a:off x="-1" y="6488668"/>
            <a:ext cx="2304661" cy="369332"/>
          </a:xfrm>
          <a:prstGeom prst="rect">
            <a:avLst/>
          </a:prstGeom>
          <a:noFill/>
        </p:spPr>
        <p:txBody>
          <a:bodyPr wrap="square" rtlCol="0">
            <a:spAutoFit/>
          </a:bodyPr>
          <a:lstStyle/>
          <a:p>
            <a:r>
              <a:rPr lang="en-US" dirty="0">
                <a:solidFill>
                  <a:srgbClr val="FFFF00"/>
                </a:solidFill>
              </a:rPr>
              <a:t>Design &amp; Build 1</a:t>
            </a:r>
          </a:p>
        </p:txBody>
      </p:sp>
    </p:spTree>
    <p:extLst>
      <p:ext uri="{BB962C8B-B14F-4D97-AF65-F5344CB8AC3E}">
        <p14:creationId xmlns:p14="http://schemas.microsoft.com/office/powerpoint/2010/main" val="2932217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1175F16-D8CD-D4B1-4D36-D76747BB5583}"/>
              </a:ext>
            </a:extLst>
          </p:cNvPr>
          <p:cNvPicPr>
            <a:picLocks noChangeAspect="1"/>
          </p:cNvPicPr>
          <p:nvPr/>
        </p:nvPicPr>
        <p:blipFill>
          <a:blip r:embed="rId2"/>
          <a:stretch>
            <a:fillRect/>
          </a:stretch>
        </p:blipFill>
        <p:spPr>
          <a:xfrm>
            <a:off x="925513" y="2830196"/>
            <a:ext cx="6174918" cy="3512783"/>
          </a:xfrm>
          <a:prstGeom prst="rect">
            <a:avLst/>
          </a:prstGeom>
        </p:spPr>
      </p:pic>
      <p:sp>
        <p:nvSpPr>
          <p:cNvPr id="2" name="Title 1">
            <a:extLst>
              <a:ext uri="{FF2B5EF4-FFF2-40B4-BE49-F238E27FC236}">
                <a16:creationId xmlns:a16="http://schemas.microsoft.com/office/drawing/2014/main" id="{5E7B9244-FC36-21D7-EA8D-1BA32B8413BA}"/>
              </a:ext>
            </a:extLst>
          </p:cNvPr>
          <p:cNvSpPr>
            <a:spLocks noGrp="1"/>
          </p:cNvSpPr>
          <p:nvPr>
            <p:ph type="title"/>
          </p:nvPr>
        </p:nvSpPr>
        <p:spPr/>
        <p:txBody>
          <a:bodyPr/>
          <a:lstStyle/>
          <a:p>
            <a:r>
              <a:rPr lang="en-US" dirty="0"/>
              <a:t>Switch Circuit Diagram</a:t>
            </a:r>
          </a:p>
        </p:txBody>
      </p:sp>
      <p:sp>
        <p:nvSpPr>
          <p:cNvPr id="6" name="Content Placeholder 5">
            <a:extLst>
              <a:ext uri="{FF2B5EF4-FFF2-40B4-BE49-F238E27FC236}">
                <a16:creationId xmlns:a16="http://schemas.microsoft.com/office/drawing/2014/main" id="{B953B31B-79A6-4C0C-6C86-C30E584AA448}"/>
              </a:ext>
            </a:extLst>
          </p:cNvPr>
          <p:cNvSpPr>
            <a:spLocks noGrp="1"/>
          </p:cNvSpPr>
          <p:nvPr>
            <p:ph idx="1"/>
          </p:nvPr>
        </p:nvSpPr>
        <p:spPr>
          <a:xfrm>
            <a:off x="685800" y="1600200"/>
            <a:ext cx="6442622" cy="4343400"/>
          </a:xfrm>
        </p:spPr>
        <p:txBody>
          <a:bodyPr/>
          <a:lstStyle/>
          <a:p>
            <a:r>
              <a:rPr lang="en-US" sz="2400" dirty="0"/>
              <a:t>Red boxes are components</a:t>
            </a:r>
          </a:p>
          <a:p>
            <a:r>
              <a:rPr lang="en-US" sz="2400" dirty="0"/>
              <a:t>Use jumper wires for connections</a:t>
            </a:r>
          </a:p>
          <a:p>
            <a:pPr marL="0" indent="0">
              <a:buNone/>
            </a:pPr>
            <a:endParaRPr lang="en-US" dirty="0"/>
          </a:p>
        </p:txBody>
      </p:sp>
      <p:sp>
        <p:nvSpPr>
          <p:cNvPr id="7" name="TextBox 6">
            <a:extLst>
              <a:ext uri="{FF2B5EF4-FFF2-40B4-BE49-F238E27FC236}">
                <a16:creationId xmlns:a16="http://schemas.microsoft.com/office/drawing/2014/main" id="{D85278C0-1527-FAE6-C30B-45906A2F1377}"/>
              </a:ext>
            </a:extLst>
          </p:cNvPr>
          <p:cNvSpPr txBox="1"/>
          <p:nvPr/>
        </p:nvSpPr>
        <p:spPr>
          <a:xfrm>
            <a:off x="4558408" y="4007135"/>
            <a:ext cx="1853649" cy="923330"/>
          </a:xfrm>
          <a:prstGeom prst="rect">
            <a:avLst/>
          </a:prstGeom>
          <a:noFill/>
        </p:spPr>
        <p:txBody>
          <a:bodyPr wrap="none" rtlCol="0">
            <a:spAutoFit/>
          </a:bodyPr>
          <a:lstStyle/>
          <a:p>
            <a:r>
              <a:rPr lang="en-US" dirty="0">
                <a:solidFill>
                  <a:srgbClr val="FF0000"/>
                </a:solidFill>
              </a:rPr>
              <a:t>Motor goes here:</a:t>
            </a:r>
          </a:p>
          <a:p>
            <a:r>
              <a:rPr lang="en-US" dirty="0">
                <a:solidFill>
                  <a:srgbClr val="FF0000"/>
                </a:solidFill>
              </a:rPr>
              <a:t>Simulation details</a:t>
            </a:r>
          </a:p>
          <a:p>
            <a:r>
              <a:rPr lang="en-US" dirty="0">
                <a:solidFill>
                  <a:srgbClr val="FF0000"/>
                </a:solidFill>
              </a:rPr>
              <a:t>in Appendix A</a:t>
            </a:r>
          </a:p>
        </p:txBody>
      </p:sp>
      <p:sp>
        <p:nvSpPr>
          <p:cNvPr id="3" name="TextBox 2">
            <a:extLst>
              <a:ext uri="{FF2B5EF4-FFF2-40B4-BE49-F238E27FC236}">
                <a16:creationId xmlns:a16="http://schemas.microsoft.com/office/drawing/2014/main" id="{4AE63844-30BE-8904-5994-CCB9BCBBF50C}"/>
              </a:ext>
            </a:extLst>
          </p:cNvPr>
          <p:cNvSpPr txBox="1"/>
          <p:nvPr/>
        </p:nvSpPr>
        <p:spPr>
          <a:xfrm>
            <a:off x="-1" y="6488668"/>
            <a:ext cx="2304661" cy="369332"/>
          </a:xfrm>
          <a:prstGeom prst="rect">
            <a:avLst/>
          </a:prstGeom>
          <a:noFill/>
        </p:spPr>
        <p:txBody>
          <a:bodyPr wrap="square" rtlCol="0">
            <a:spAutoFit/>
          </a:bodyPr>
          <a:lstStyle/>
          <a:p>
            <a:r>
              <a:rPr lang="en-US" dirty="0">
                <a:solidFill>
                  <a:srgbClr val="FFFF00"/>
                </a:solidFill>
              </a:rPr>
              <a:t>Design &amp; Build 2</a:t>
            </a:r>
          </a:p>
        </p:txBody>
      </p:sp>
      <p:sp>
        <p:nvSpPr>
          <p:cNvPr id="4" name="AutoShape 2" descr="IMG_5897">
            <a:extLst>
              <a:ext uri="{FF2B5EF4-FFF2-40B4-BE49-F238E27FC236}">
                <a16:creationId xmlns:a16="http://schemas.microsoft.com/office/drawing/2014/main" id="{1531AE92-ED67-E881-8629-438738E3CA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circuit board with wires and a yellow wheel&#10;&#10;Description automatically generated">
            <a:extLst>
              <a:ext uri="{FF2B5EF4-FFF2-40B4-BE49-F238E27FC236}">
                <a16:creationId xmlns:a16="http://schemas.microsoft.com/office/drawing/2014/main" id="{6E3B7D56-C65D-9147-416E-84D4394BFCFB}"/>
              </a:ext>
            </a:extLst>
          </p:cNvPr>
          <p:cNvPicPr>
            <a:picLocks noChangeAspect="1"/>
          </p:cNvPicPr>
          <p:nvPr/>
        </p:nvPicPr>
        <p:blipFill rotWithShape="1">
          <a:blip r:embed="rId3"/>
          <a:srcRect t="23334" b="-1"/>
          <a:stretch/>
        </p:blipFill>
        <p:spPr>
          <a:xfrm>
            <a:off x="7128422" y="800100"/>
            <a:ext cx="5063578" cy="5257800"/>
          </a:xfrm>
          <a:prstGeom prst="rect">
            <a:avLst/>
          </a:prstGeom>
        </p:spPr>
      </p:pic>
    </p:spTree>
    <p:extLst>
      <p:ext uri="{BB962C8B-B14F-4D97-AF65-F5344CB8AC3E}">
        <p14:creationId xmlns:p14="http://schemas.microsoft.com/office/powerpoint/2010/main" val="2026494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BE43-D19D-20C1-5F11-13FD93438702}"/>
              </a:ext>
            </a:extLst>
          </p:cNvPr>
          <p:cNvSpPr>
            <a:spLocks noGrp="1"/>
          </p:cNvSpPr>
          <p:nvPr>
            <p:ph type="title"/>
          </p:nvPr>
        </p:nvSpPr>
        <p:spPr/>
        <p:txBody>
          <a:bodyPr/>
          <a:lstStyle/>
          <a:p>
            <a:r>
              <a:rPr lang="en-US" dirty="0"/>
              <a:t>Implement the Potentiometer</a:t>
            </a:r>
          </a:p>
        </p:txBody>
      </p:sp>
      <p:sp>
        <p:nvSpPr>
          <p:cNvPr id="3" name="Content Placeholder 2">
            <a:extLst>
              <a:ext uri="{FF2B5EF4-FFF2-40B4-BE49-F238E27FC236}">
                <a16:creationId xmlns:a16="http://schemas.microsoft.com/office/drawing/2014/main" id="{79A23270-B5C2-04D5-0375-AD5D0C9E803D}"/>
              </a:ext>
            </a:extLst>
          </p:cNvPr>
          <p:cNvSpPr>
            <a:spLocks noGrp="1"/>
          </p:cNvSpPr>
          <p:nvPr>
            <p:ph idx="1"/>
          </p:nvPr>
        </p:nvSpPr>
        <p:spPr/>
        <p:txBody>
          <a:bodyPr/>
          <a:lstStyle/>
          <a:p>
            <a:r>
              <a:rPr lang="en-US" dirty="0"/>
              <a:t>Build the simple potentiometer circuit on the following slide</a:t>
            </a:r>
          </a:p>
          <a:p>
            <a:endParaRPr lang="en-US" dirty="0"/>
          </a:p>
          <a:p>
            <a:r>
              <a:rPr lang="en-US" dirty="0"/>
              <a:t>Test the functionality by slowly sweeping (twisting) the potentiometer with the switch in the on position</a:t>
            </a:r>
          </a:p>
          <a:p>
            <a:endParaRPr lang="en-US" dirty="0"/>
          </a:p>
        </p:txBody>
      </p:sp>
      <p:sp>
        <p:nvSpPr>
          <p:cNvPr id="4" name="TextBox 3">
            <a:extLst>
              <a:ext uri="{FF2B5EF4-FFF2-40B4-BE49-F238E27FC236}">
                <a16:creationId xmlns:a16="http://schemas.microsoft.com/office/drawing/2014/main" id="{31131150-57FB-2EBC-789E-91DD88CA5079}"/>
              </a:ext>
            </a:extLst>
          </p:cNvPr>
          <p:cNvSpPr txBox="1"/>
          <p:nvPr/>
        </p:nvSpPr>
        <p:spPr>
          <a:xfrm>
            <a:off x="-1" y="6488668"/>
            <a:ext cx="2304661" cy="369332"/>
          </a:xfrm>
          <a:prstGeom prst="rect">
            <a:avLst/>
          </a:prstGeom>
          <a:noFill/>
        </p:spPr>
        <p:txBody>
          <a:bodyPr wrap="square" rtlCol="0">
            <a:spAutoFit/>
          </a:bodyPr>
          <a:lstStyle/>
          <a:p>
            <a:r>
              <a:rPr lang="en-US" dirty="0">
                <a:solidFill>
                  <a:srgbClr val="FFFF00"/>
                </a:solidFill>
              </a:rPr>
              <a:t>Design &amp; Build 3</a:t>
            </a:r>
          </a:p>
        </p:txBody>
      </p:sp>
    </p:spTree>
    <p:extLst>
      <p:ext uri="{BB962C8B-B14F-4D97-AF65-F5344CB8AC3E}">
        <p14:creationId xmlns:p14="http://schemas.microsoft.com/office/powerpoint/2010/main" val="850678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43AE1C-A5F2-A08E-9822-0BE31484715D}"/>
              </a:ext>
            </a:extLst>
          </p:cNvPr>
          <p:cNvPicPr>
            <a:picLocks noChangeAspect="1"/>
          </p:cNvPicPr>
          <p:nvPr/>
        </p:nvPicPr>
        <p:blipFill>
          <a:blip r:embed="rId2"/>
          <a:stretch>
            <a:fillRect/>
          </a:stretch>
        </p:blipFill>
        <p:spPr>
          <a:xfrm>
            <a:off x="939832" y="2990820"/>
            <a:ext cx="6380788" cy="3109040"/>
          </a:xfrm>
          <a:prstGeom prst="rect">
            <a:avLst/>
          </a:prstGeom>
        </p:spPr>
      </p:pic>
      <p:sp>
        <p:nvSpPr>
          <p:cNvPr id="2" name="Title 1">
            <a:extLst>
              <a:ext uri="{FF2B5EF4-FFF2-40B4-BE49-F238E27FC236}">
                <a16:creationId xmlns:a16="http://schemas.microsoft.com/office/drawing/2014/main" id="{052ECE9F-8708-7D0F-B7D9-0E91A1D9609E}"/>
              </a:ext>
            </a:extLst>
          </p:cNvPr>
          <p:cNvSpPr>
            <a:spLocks noGrp="1"/>
          </p:cNvSpPr>
          <p:nvPr>
            <p:ph type="title"/>
          </p:nvPr>
        </p:nvSpPr>
        <p:spPr/>
        <p:txBody>
          <a:bodyPr/>
          <a:lstStyle/>
          <a:p>
            <a:r>
              <a:rPr lang="en-US" dirty="0"/>
              <a:t>Pot. Circuit Diagram</a:t>
            </a:r>
          </a:p>
        </p:txBody>
      </p:sp>
      <p:sp>
        <p:nvSpPr>
          <p:cNvPr id="3" name="Content Placeholder 2">
            <a:extLst>
              <a:ext uri="{FF2B5EF4-FFF2-40B4-BE49-F238E27FC236}">
                <a16:creationId xmlns:a16="http://schemas.microsoft.com/office/drawing/2014/main" id="{129D54E5-4619-95A8-7859-9E2A7D3F5655}"/>
              </a:ext>
            </a:extLst>
          </p:cNvPr>
          <p:cNvSpPr>
            <a:spLocks noGrp="1"/>
          </p:cNvSpPr>
          <p:nvPr>
            <p:ph idx="1"/>
          </p:nvPr>
        </p:nvSpPr>
        <p:spPr>
          <a:xfrm>
            <a:off x="685800" y="1600200"/>
            <a:ext cx="6634819" cy="4343400"/>
          </a:xfrm>
        </p:spPr>
        <p:txBody>
          <a:bodyPr/>
          <a:lstStyle/>
          <a:p>
            <a:r>
              <a:rPr lang="en-US" sz="2800" dirty="0"/>
              <a:t>Same circuit as before but wired through one half of our potentiometer</a:t>
            </a:r>
          </a:p>
        </p:txBody>
      </p:sp>
      <p:sp>
        <p:nvSpPr>
          <p:cNvPr id="4" name="TextBox 3">
            <a:extLst>
              <a:ext uri="{FF2B5EF4-FFF2-40B4-BE49-F238E27FC236}">
                <a16:creationId xmlns:a16="http://schemas.microsoft.com/office/drawing/2014/main" id="{1FA3FA64-7A17-5B0B-372C-54064F206ECD}"/>
              </a:ext>
            </a:extLst>
          </p:cNvPr>
          <p:cNvSpPr txBox="1"/>
          <p:nvPr/>
        </p:nvSpPr>
        <p:spPr>
          <a:xfrm>
            <a:off x="-1" y="6488668"/>
            <a:ext cx="2304661" cy="369332"/>
          </a:xfrm>
          <a:prstGeom prst="rect">
            <a:avLst/>
          </a:prstGeom>
          <a:noFill/>
        </p:spPr>
        <p:txBody>
          <a:bodyPr wrap="square" rtlCol="0">
            <a:spAutoFit/>
          </a:bodyPr>
          <a:lstStyle/>
          <a:p>
            <a:r>
              <a:rPr lang="en-US" dirty="0">
                <a:solidFill>
                  <a:srgbClr val="FFFF00"/>
                </a:solidFill>
              </a:rPr>
              <a:t>Design &amp; Build 4</a:t>
            </a:r>
          </a:p>
        </p:txBody>
      </p:sp>
      <p:sp>
        <p:nvSpPr>
          <p:cNvPr id="8" name="TextBox 7">
            <a:extLst>
              <a:ext uri="{FF2B5EF4-FFF2-40B4-BE49-F238E27FC236}">
                <a16:creationId xmlns:a16="http://schemas.microsoft.com/office/drawing/2014/main" id="{EF7F0311-6CB1-CDDF-0BED-C5C75DA834B8}"/>
              </a:ext>
            </a:extLst>
          </p:cNvPr>
          <p:cNvSpPr txBox="1"/>
          <p:nvPr/>
        </p:nvSpPr>
        <p:spPr>
          <a:xfrm>
            <a:off x="4986478" y="4047478"/>
            <a:ext cx="1853649" cy="923330"/>
          </a:xfrm>
          <a:prstGeom prst="rect">
            <a:avLst/>
          </a:prstGeom>
          <a:noFill/>
        </p:spPr>
        <p:txBody>
          <a:bodyPr wrap="none" rtlCol="0">
            <a:spAutoFit/>
          </a:bodyPr>
          <a:lstStyle/>
          <a:p>
            <a:r>
              <a:rPr lang="en-US" dirty="0">
                <a:solidFill>
                  <a:srgbClr val="FF0000"/>
                </a:solidFill>
              </a:rPr>
              <a:t>Motor goes here:</a:t>
            </a:r>
          </a:p>
          <a:p>
            <a:r>
              <a:rPr lang="en-US" dirty="0">
                <a:solidFill>
                  <a:srgbClr val="FF0000"/>
                </a:solidFill>
              </a:rPr>
              <a:t>Simulation details</a:t>
            </a:r>
          </a:p>
          <a:p>
            <a:r>
              <a:rPr lang="en-US" dirty="0">
                <a:solidFill>
                  <a:srgbClr val="FF0000"/>
                </a:solidFill>
              </a:rPr>
              <a:t>in Appendix A</a:t>
            </a:r>
          </a:p>
        </p:txBody>
      </p:sp>
      <p:pic>
        <p:nvPicPr>
          <p:cNvPr id="10" name="Picture 9" descr="A close-up of a circuit board&#10;&#10;Description automatically generated">
            <a:extLst>
              <a:ext uri="{FF2B5EF4-FFF2-40B4-BE49-F238E27FC236}">
                <a16:creationId xmlns:a16="http://schemas.microsoft.com/office/drawing/2014/main" id="{83E46090-5866-195E-96C4-0AE00CBC9E61}"/>
              </a:ext>
            </a:extLst>
          </p:cNvPr>
          <p:cNvPicPr>
            <a:picLocks noChangeAspect="1"/>
          </p:cNvPicPr>
          <p:nvPr/>
        </p:nvPicPr>
        <p:blipFill rotWithShape="1">
          <a:blip r:embed="rId3"/>
          <a:srcRect t="14694"/>
          <a:stretch/>
        </p:blipFill>
        <p:spPr>
          <a:xfrm>
            <a:off x="7320618" y="249566"/>
            <a:ext cx="4871381" cy="5850294"/>
          </a:xfrm>
          <a:prstGeom prst="rect">
            <a:avLst/>
          </a:prstGeom>
        </p:spPr>
      </p:pic>
    </p:spTree>
    <p:extLst>
      <p:ext uri="{BB962C8B-B14F-4D97-AF65-F5344CB8AC3E}">
        <p14:creationId xmlns:p14="http://schemas.microsoft.com/office/powerpoint/2010/main" val="1946360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E54E2-2B11-7385-7D6F-CA5EA1468293}"/>
              </a:ext>
            </a:extLst>
          </p:cNvPr>
          <p:cNvSpPr>
            <a:spLocks noGrp="1"/>
          </p:cNvSpPr>
          <p:nvPr>
            <p:ph type="title"/>
          </p:nvPr>
        </p:nvSpPr>
        <p:spPr/>
        <p:txBody>
          <a:bodyPr/>
          <a:lstStyle/>
          <a:p>
            <a:r>
              <a:rPr lang="en-US" dirty="0"/>
              <a:t>Implement the Photoresistor (Sensor)</a:t>
            </a:r>
          </a:p>
        </p:txBody>
      </p:sp>
      <p:sp>
        <p:nvSpPr>
          <p:cNvPr id="3" name="Content Placeholder 2">
            <a:extLst>
              <a:ext uri="{FF2B5EF4-FFF2-40B4-BE49-F238E27FC236}">
                <a16:creationId xmlns:a16="http://schemas.microsoft.com/office/drawing/2014/main" id="{EAB4A5D2-DB94-55D0-18E1-DCD89C997985}"/>
              </a:ext>
            </a:extLst>
          </p:cNvPr>
          <p:cNvSpPr>
            <a:spLocks noGrp="1"/>
          </p:cNvSpPr>
          <p:nvPr>
            <p:ph idx="1"/>
          </p:nvPr>
        </p:nvSpPr>
        <p:spPr/>
        <p:txBody>
          <a:bodyPr/>
          <a:lstStyle/>
          <a:p>
            <a:r>
              <a:rPr lang="en-US" dirty="0"/>
              <a:t>Again, build the circuit shown on the following slide.</a:t>
            </a:r>
          </a:p>
          <a:p>
            <a:r>
              <a:rPr lang="en-US" dirty="0"/>
              <a:t>Test the functionality of the circuit by covering the photoresistor with your finger to turn the motor on.</a:t>
            </a:r>
          </a:p>
          <a:p>
            <a:endParaRPr lang="en-US" dirty="0"/>
          </a:p>
          <a:p>
            <a:r>
              <a:rPr lang="en-US" dirty="0"/>
              <a:t>While the configuration shown will turn on the motor in the dark for testing purposes in a bright room, simply flipping the voltage divider will cause the fan to turn on/speed up in brighter light as outlined in our project goals. The lab configuration was chosen with ease of testing in mind.</a:t>
            </a:r>
          </a:p>
        </p:txBody>
      </p:sp>
      <p:sp>
        <p:nvSpPr>
          <p:cNvPr id="4" name="TextBox 3">
            <a:extLst>
              <a:ext uri="{FF2B5EF4-FFF2-40B4-BE49-F238E27FC236}">
                <a16:creationId xmlns:a16="http://schemas.microsoft.com/office/drawing/2014/main" id="{28C60DB2-01E4-F2A7-E80E-B08C9C0EFED4}"/>
              </a:ext>
            </a:extLst>
          </p:cNvPr>
          <p:cNvSpPr txBox="1"/>
          <p:nvPr/>
        </p:nvSpPr>
        <p:spPr>
          <a:xfrm>
            <a:off x="-1" y="6488668"/>
            <a:ext cx="2304661" cy="369332"/>
          </a:xfrm>
          <a:prstGeom prst="rect">
            <a:avLst/>
          </a:prstGeom>
          <a:noFill/>
        </p:spPr>
        <p:txBody>
          <a:bodyPr wrap="square" rtlCol="0">
            <a:spAutoFit/>
          </a:bodyPr>
          <a:lstStyle/>
          <a:p>
            <a:r>
              <a:rPr lang="en-US" dirty="0">
                <a:solidFill>
                  <a:srgbClr val="FFFF00"/>
                </a:solidFill>
              </a:rPr>
              <a:t>Design &amp; Build 5</a:t>
            </a:r>
          </a:p>
        </p:txBody>
      </p:sp>
    </p:spTree>
    <p:extLst>
      <p:ext uri="{BB962C8B-B14F-4D97-AF65-F5344CB8AC3E}">
        <p14:creationId xmlns:p14="http://schemas.microsoft.com/office/powerpoint/2010/main" val="1784848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CDF7-DB35-3E8F-76E9-416A3493C6CF}"/>
              </a:ext>
            </a:extLst>
          </p:cNvPr>
          <p:cNvSpPr>
            <a:spLocks noGrp="1"/>
          </p:cNvSpPr>
          <p:nvPr>
            <p:ph type="title"/>
          </p:nvPr>
        </p:nvSpPr>
        <p:spPr/>
        <p:txBody>
          <a:bodyPr/>
          <a:lstStyle/>
          <a:p>
            <a:r>
              <a:rPr lang="en-US" dirty="0"/>
              <a:t>Motors and Actuators</a:t>
            </a:r>
          </a:p>
        </p:txBody>
      </p:sp>
      <p:sp>
        <p:nvSpPr>
          <p:cNvPr id="3" name="Content Placeholder 2">
            <a:extLst>
              <a:ext uri="{FF2B5EF4-FFF2-40B4-BE49-F238E27FC236}">
                <a16:creationId xmlns:a16="http://schemas.microsoft.com/office/drawing/2014/main" id="{D06A59CA-CB25-DDCD-6109-6C7FE6604B7D}"/>
              </a:ext>
            </a:extLst>
          </p:cNvPr>
          <p:cNvSpPr>
            <a:spLocks noGrp="1"/>
          </p:cNvSpPr>
          <p:nvPr>
            <p:ph idx="1"/>
          </p:nvPr>
        </p:nvSpPr>
        <p:spPr/>
        <p:txBody>
          <a:bodyPr/>
          <a:lstStyle/>
          <a:p>
            <a:endParaRPr lang="en-US" dirty="0"/>
          </a:p>
          <a:p>
            <a:endParaRPr lang="en-US" dirty="0"/>
          </a:p>
          <a:p>
            <a:r>
              <a:rPr lang="en-US" dirty="0"/>
              <a:t>How a circuit affect the rest of the world</a:t>
            </a:r>
          </a:p>
        </p:txBody>
      </p:sp>
      <p:sp>
        <p:nvSpPr>
          <p:cNvPr id="4" name="TextBox 3">
            <a:extLst>
              <a:ext uri="{FF2B5EF4-FFF2-40B4-BE49-F238E27FC236}">
                <a16:creationId xmlns:a16="http://schemas.microsoft.com/office/drawing/2014/main" id="{349D377B-A54C-69A8-A404-AE5007004B09}"/>
              </a:ext>
            </a:extLst>
          </p:cNvPr>
          <p:cNvSpPr txBox="1"/>
          <p:nvPr/>
        </p:nvSpPr>
        <p:spPr>
          <a:xfrm>
            <a:off x="0" y="6488668"/>
            <a:ext cx="1524000" cy="369332"/>
          </a:xfrm>
          <a:prstGeom prst="rect">
            <a:avLst/>
          </a:prstGeom>
          <a:noFill/>
        </p:spPr>
        <p:txBody>
          <a:bodyPr wrap="square" rtlCol="0">
            <a:spAutoFit/>
          </a:bodyPr>
          <a:lstStyle/>
          <a:p>
            <a:r>
              <a:rPr lang="en-US" dirty="0">
                <a:solidFill>
                  <a:srgbClr val="FF0000"/>
                </a:solidFill>
              </a:rPr>
              <a:t>Intro 2</a:t>
            </a:r>
          </a:p>
        </p:txBody>
      </p:sp>
    </p:spTree>
    <p:extLst>
      <p:ext uri="{BB962C8B-B14F-4D97-AF65-F5344CB8AC3E}">
        <p14:creationId xmlns:p14="http://schemas.microsoft.com/office/powerpoint/2010/main" val="149933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ircuit board with wires and a yellow object on a wooden surface&#10;&#10;Description automatically generated">
            <a:extLst>
              <a:ext uri="{FF2B5EF4-FFF2-40B4-BE49-F238E27FC236}">
                <a16:creationId xmlns:a16="http://schemas.microsoft.com/office/drawing/2014/main" id="{C9EC9980-72A4-5EF5-62C4-680AA35F7045}"/>
              </a:ext>
            </a:extLst>
          </p:cNvPr>
          <p:cNvPicPr>
            <a:picLocks noChangeAspect="1"/>
          </p:cNvPicPr>
          <p:nvPr/>
        </p:nvPicPr>
        <p:blipFill rotWithShape="1">
          <a:blip r:embed="rId2"/>
          <a:srcRect l="10393" t="22041"/>
          <a:stretch/>
        </p:blipFill>
        <p:spPr>
          <a:xfrm>
            <a:off x="7487168" y="825759"/>
            <a:ext cx="4608934" cy="5346441"/>
          </a:xfrm>
          <a:prstGeom prst="rect">
            <a:avLst/>
          </a:prstGeom>
        </p:spPr>
      </p:pic>
      <p:sp>
        <p:nvSpPr>
          <p:cNvPr id="2" name="Title 1">
            <a:extLst>
              <a:ext uri="{FF2B5EF4-FFF2-40B4-BE49-F238E27FC236}">
                <a16:creationId xmlns:a16="http://schemas.microsoft.com/office/drawing/2014/main" id="{35646416-B83E-F368-0832-627B22C84A4F}"/>
              </a:ext>
            </a:extLst>
          </p:cNvPr>
          <p:cNvSpPr>
            <a:spLocks noGrp="1"/>
          </p:cNvSpPr>
          <p:nvPr>
            <p:ph type="title"/>
          </p:nvPr>
        </p:nvSpPr>
        <p:spPr/>
        <p:txBody>
          <a:bodyPr/>
          <a:lstStyle/>
          <a:p>
            <a:r>
              <a:rPr lang="en-US" dirty="0"/>
              <a:t>Photoresistor Circuit Diagram</a:t>
            </a:r>
          </a:p>
        </p:txBody>
      </p:sp>
      <p:sp>
        <p:nvSpPr>
          <p:cNvPr id="3" name="Content Placeholder 2">
            <a:extLst>
              <a:ext uri="{FF2B5EF4-FFF2-40B4-BE49-F238E27FC236}">
                <a16:creationId xmlns:a16="http://schemas.microsoft.com/office/drawing/2014/main" id="{CF84DAFB-EEB2-1485-6D55-22733E78BA17}"/>
              </a:ext>
            </a:extLst>
          </p:cNvPr>
          <p:cNvSpPr>
            <a:spLocks noGrp="1"/>
          </p:cNvSpPr>
          <p:nvPr>
            <p:ph idx="1"/>
          </p:nvPr>
        </p:nvSpPr>
        <p:spPr>
          <a:xfrm>
            <a:off x="685800" y="1600200"/>
            <a:ext cx="6801368" cy="4343400"/>
          </a:xfrm>
        </p:spPr>
        <p:txBody>
          <a:bodyPr/>
          <a:lstStyle/>
          <a:p>
            <a:r>
              <a:rPr lang="en-US" dirty="0"/>
              <a:t>Remove the switch and pot.</a:t>
            </a:r>
          </a:p>
          <a:p>
            <a:r>
              <a:rPr lang="en-US" dirty="0"/>
              <a:t>Build the following circuit</a:t>
            </a:r>
          </a:p>
          <a:p>
            <a:pPr marL="0" indent="0">
              <a:buNone/>
            </a:pPr>
            <a:r>
              <a:rPr lang="en-US" sz="1800" dirty="0">
                <a:solidFill>
                  <a:srgbClr val="FF0000"/>
                </a:solidFill>
                <a:highlight>
                  <a:srgbClr val="FFFF00"/>
                </a:highlight>
              </a:rPr>
              <a:t>Be careful about the connections and pay attention to the color code since the schematic has a different pin order than the actual chip</a:t>
            </a:r>
          </a:p>
        </p:txBody>
      </p:sp>
      <p:sp>
        <p:nvSpPr>
          <p:cNvPr id="4" name="TextBox 3">
            <a:extLst>
              <a:ext uri="{FF2B5EF4-FFF2-40B4-BE49-F238E27FC236}">
                <a16:creationId xmlns:a16="http://schemas.microsoft.com/office/drawing/2014/main" id="{8D7AD4D1-24C9-1EAE-B7DA-318178D6497F}"/>
              </a:ext>
            </a:extLst>
          </p:cNvPr>
          <p:cNvSpPr txBox="1"/>
          <p:nvPr/>
        </p:nvSpPr>
        <p:spPr>
          <a:xfrm>
            <a:off x="-1" y="6488668"/>
            <a:ext cx="2304661" cy="369332"/>
          </a:xfrm>
          <a:prstGeom prst="rect">
            <a:avLst/>
          </a:prstGeom>
          <a:noFill/>
        </p:spPr>
        <p:txBody>
          <a:bodyPr wrap="square" rtlCol="0">
            <a:spAutoFit/>
          </a:bodyPr>
          <a:lstStyle/>
          <a:p>
            <a:r>
              <a:rPr lang="en-US" dirty="0">
                <a:solidFill>
                  <a:srgbClr val="FFFF00"/>
                </a:solidFill>
              </a:rPr>
              <a:t>Design &amp; Build 6</a:t>
            </a:r>
          </a:p>
        </p:txBody>
      </p:sp>
      <p:pic>
        <p:nvPicPr>
          <p:cNvPr id="7" name="Picture 6">
            <a:extLst>
              <a:ext uri="{FF2B5EF4-FFF2-40B4-BE49-F238E27FC236}">
                <a16:creationId xmlns:a16="http://schemas.microsoft.com/office/drawing/2014/main" id="{2F4E97DA-3E03-1C2D-D8C2-A890426BC697}"/>
              </a:ext>
            </a:extLst>
          </p:cNvPr>
          <p:cNvPicPr>
            <a:picLocks noChangeAspect="1"/>
          </p:cNvPicPr>
          <p:nvPr/>
        </p:nvPicPr>
        <p:blipFill>
          <a:blip r:embed="rId3"/>
          <a:stretch>
            <a:fillRect/>
          </a:stretch>
        </p:blipFill>
        <p:spPr>
          <a:xfrm>
            <a:off x="1684176" y="3519292"/>
            <a:ext cx="5802992" cy="3338708"/>
          </a:xfrm>
          <a:prstGeom prst="rect">
            <a:avLst/>
          </a:prstGeom>
        </p:spPr>
      </p:pic>
      <p:sp>
        <p:nvSpPr>
          <p:cNvPr id="8" name="TextBox 7">
            <a:extLst>
              <a:ext uri="{FF2B5EF4-FFF2-40B4-BE49-F238E27FC236}">
                <a16:creationId xmlns:a16="http://schemas.microsoft.com/office/drawing/2014/main" id="{98BDE018-6AF9-3743-3B9C-4E23CCBC1256}"/>
              </a:ext>
            </a:extLst>
          </p:cNvPr>
          <p:cNvSpPr txBox="1"/>
          <p:nvPr/>
        </p:nvSpPr>
        <p:spPr>
          <a:xfrm>
            <a:off x="5408353" y="4926764"/>
            <a:ext cx="1853649" cy="923330"/>
          </a:xfrm>
          <a:prstGeom prst="rect">
            <a:avLst/>
          </a:prstGeom>
          <a:noFill/>
        </p:spPr>
        <p:txBody>
          <a:bodyPr wrap="none" rtlCol="0">
            <a:spAutoFit/>
          </a:bodyPr>
          <a:lstStyle/>
          <a:p>
            <a:r>
              <a:rPr lang="en-US" dirty="0">
                <a:solidFill>
                  <a:srgbClr val="FF0000"/>
                </a:solidFill>
              </a:rPr>
              <a:t>Motor goes here:</a:t>
            </a:r>
          </a:p>
          <a:p>
            <a:r>
              <a:rPr lang="en-US" dirty="0">
                <a:solidFill>
                  <a:srgbClr val="FF0000"/>
                </a:solidFill>
              </a:rPr>
              <a:t>Simulation details</a:t>
            </a:r>
          </a:p>
          <a:p>
            <a:r>
              <a:rPr lang="en-US" dirty="0">
                <a:solidFill>
                  <a:srgbClr val="FF0000"/>
                </a:solidFill>
              </a:rPr>
              <a:t>in Appendix A</a:t>
            </a:r>
          </a:p>
        </p:txBody>
      </p:sp>
      <mc:AlternateContent xmlns:mc="http://schemas.openxmlformats.org/markup-compatibility/2006">
        <mc:Choice xmlns:p14="http://schemas.microsoft.com/office/powerpoint/2010/main" Requires="p14">
          <p:contentPart p14:bwMode="auto" r:id="rId4">
            <p14:nvContentPartPr>
              <p14:cNvPr id="10" name="Ink 9">
                <a:extLst>
                  <a:ext uri="{FF2B5EF4-FFF2-40B4-BE49-F238E27FC236}">
                    <a16:creationId xmlns:a16="http://schemas.microsoft.com/office/drawing/2014/main" id="{B635EA8E-1FED-99A6-09CF-FD3DAF3C59EE}"/>
                  </a:ext>
                </a:extLst>
              </p14:cNvPr>
              <p14:cNvContentPartPr/>
              <p14:nvPr/>
            </p14:nvContentPartPr>
            <p14:xfrm>
              <a:off x="5224837" y="4662913"/>
              <a:ext cx="8280" cy="9000"/>
            </p14:xfrm>
          </p:contentPart>
        </mc:Choice>
        <mc:Fallback>
          <p:pic>
            <p:nvPicPr>
              <p:cNvPr id="10" name="Ink 9">
                <a:extLst>
                  <a:ext uri="{FF2B5EF4-FFF2-40B4-BE49-F238E27FC236}">
                    <a16:creationId xmlns:a16="http://schemas.microsoft.com/office/drawing/2014/main" id="{B635EA8E-1FED-99A6-09CF-FD3DAF3C59EE}"/>
                  </a:ext>
                </a:extLst>
              </p:cNvPr>
              <p:cNvPicPr/>
              <p:nvPr/>
            </p:nvPicPr>
            <p:blipFill>
              <a:blip r:embed="rId5"/>
              <a:stretch>
                <a:fillRect/>
              </a:stretch>
            </p:blipFill>
            <p:spPr>
              <a:xfrm>
                <a:off x="5162197" y="4599913"/>
                <a:ext cx="13392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B5EFD67F-7C10-7B25-3D1E-C90F4EA48BC5}"/>
                  </a:ext>
                </a:extLst>
              </p14:cNvPr>
              <p14:cNvContentPartPr/>
              <p14:nvPr/>
            </p14:nvContentPartPr>
            <p14:xfrm>
              <a:off x="5233117" y="3770280"/>
              <a:ext cx="360" cy="1080"/>
            </p14:xfrm>
          </p:contentPart>
        </mc:Choice>
        <mc:Fallback>
          <p:pic>
            <p:nvPicPr>
              <p:cNvPr id="12" name="Ink 11">
                <a:extLst>
                  <a:ext uri="{FF2B5EF4-FFF2-40B4-BE49-F238E27FC236}">
                    <a16:creationId xmlns:a16="http://schemas.microsoft.com/office/drawing/2014/main" id="{B5EFD67F-7C10-7B25-3D1E-C90F4EA48BC5}"/>
                  </a:ext>
                </a:extLst>
              </p:cNvPr>
              <p:cNvPicPr/>
              <p:nvPr/>
            </p:nvPicPr>
            <p:blipFill>
              <a:blip r:embed="rId7"/>
              <a:stretch>
                <a:fillRect/>
              </a:stretch>
            </p:blipFill>
            <p:spPr>
              <a:xfrm>
                <a:off x="5170477" y="3707280"/>
                <a:ext cx="12600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C83233E4-36A1-6E1D-0E98-A9BFA798C816}"/>
                  </a:ext>
                </a:extLst>
              </p14:cNvPr>
              <p14:cNvContentPartPr/>
              <p14:nvPr/>
            </p14:nvContentPartPr>
            <p14:xfrm>
              <a:off x="4847946" y="4449043"/>
              <a:ext cx="360" cy="360"/>
            </p14:xfrm>
          </p:contentPart>
        </mc:Choice>
        <mc:Fallback>
          <p:pic>
            <p:nvPicPr>
              <p:cNvPr id="13" name="Ink 12">
                <a:extLst>
                  <a:ext uri="{FF2B5EF4-FFF2-40B4-BE49-F238E27FC236}">
                    <a16:creationId xmlns:a16="http://schemas.microsoft.com/office/drawing/2014/main" id="{C83233E4-36A1-6E1D-0E98-A9BFA798C816}"/>
                  </a:ext>
                </a:extLst>
              </p:cNvPr>
              <p:cNvPicPr/>
              <p:nvPr/>
            </p:nvPicPr>
            <p:blipFill>
              <a:blip r:embed="rId9"/>
              <a:stretch>
                <a:fillRect/>
              </a:stretch>
            </p:blipFill>
            <p:spPr>
              <a:xfrm>
                <a:off x="4785306" y="4386043"/>
                <a:ext cx="126000" cy="126000"/>
              </a:xfrm>
              <a:prstGeom prst="rect">
                <a:avLst/>
              </a:prstGeom>
            </p:spPr>
          </p:pic>
        </mc:Fallback>
      </mc:AlternateContent>
    </p:spTree>
    <p:extLst>
      <p:ext uri="{BB962C8B-B14F-4D97-AF65-F5344CB8AC3E}">
        <p14:creationId xmlns:p14="http://schemas.microsoft.com/office/powerpoint/2010/main" val="2278857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BAB83-5852-0D4E-CE78-A84F102FB8BF}"/>
              </a:ext>
            </a:extLst>
          </p:cNvPr>
          <p:cNvSpPr>
            <a:spLocks noGrp="1"/>
          </p:cNvSpPr>
          <p:nvPr>
            <p:ph type="title"/>
          </p:nvPr>
        </p:nvSpPr>
        <p:spPr>
          <a:xfrm>
            <a:off x="685800" y="685800"/>
            <a:ext cx="5285792" cy="914400"/>
          </a:xfrm>
        </p:spPr>
        <p:txBody>
          <a:bodyPr/>
          <a:lstStyle/>
          <a:p>
            <a:r>
              <a:rPr lang="en-US" dirty="0"/>
              <a:t>Photoresistor Circuit Alternative View</a:t>
            </a:r>
          </a:p>
        </p:txBody>
      </p:sp>
      <p:pic>
        <p:nvPicPr>
          <p:cNvPr id="5" name="Content Placeholder 4" descr="A circuit board with wires connected to it&#10;&#10;Description automatically generated">
            <a:extLst>
              <a:ext uri="{FF2B5EF4-FFF2-40B4-BE49-F238E27FC236}">
                <a16:creationId xmlns:a16="http://schemas.microsoft.com/office/drawing/2014/main" id="{C3BA532F-7B74-757A-A989-0F1D25E0FB8F}"/>
              </a:ext>
            </a:extLst>
          </p:cNvPr>
          <p:cNvPicPr>
            <a:picLocks noGrp="1" noChangeAspect="1"/>
          </p:cNvPicPr>
          <p:nvPr>
            <p:ph idx="1"/>
          </p:nvPr>
        </p:nvPicPr>
        <p:blipFill rotWithShape="1">
          <a:blip r:embed="rId2"/>
          <a:srcRect l="10935" t="26929"/>
          <a:stretch/>
        </p:blipFill>
        <p:spPr>
          <a:xfrm>
            <a:off x="5952104" y="0"/>
            <a:ext cx="6239896" cy="6858000"/>
          </a:xfrm>
        </p:spPr>
      </p:pic>
      <p:sp>
        <p:nvSpPr>
          <p:cNvPr id="6" name="Content Placeholder 2">
            <a:extLst>
              <a:ext uri="{FF2B5EF4-FFF2-40B4-BE49-F238E27FC236}">
                <a16:creationId xmlns:a16="http://schemas.microsoft.com/office/drawing/2014/main" id="{8F4B65B7-FAFE-511E-2769-8B796EF7C2A2}"/>
              </a:ext>
            </a:extLst>
          </p:cNvPr>
          <p:cNvSpPr txBox="1">
            <a:spLocks/>
          </p:cNvSpPr>
          <p:nvPr/>
        </p:nvSpPr>
        <p:spPr bwMode="auto">
          <a:xfrm>
            <a:off x="685800" y="2286000"/>
            <a:ext cx="5266304"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91440" rIns="91440" bIns="91440" numCol="1" anchor="t" anchorCtr="0" compatLnSpc="1">
            <a:prstTxWarp prst="textNoShape">
              <a:avLst/>
            </a:prstTxWarp>
          </a:bodyPr>
          <a:lstStyle>
            <a:lvl1pPr marL="228594" indent="-228594" algn="l" rtl="0" eaLnBrk="1" fontAlgn="base" hangingPunct="1">
              <a:lnSpc>
                <a:spcPct val="90000"/>
              </a:lnSpc>
              <a:spcBef>
                <a:spcPts val="1000"/>
              </a:spcBef>
              <a:spcAft>
                <a:spcPct val="0"/>
              </a:spcAft>
              <a:buFont typeface="Arial" panose="020B0604020202020204" pitchFamily="34" charset="0"/>
              <a:buChar char="•"/>
              <a:defRPr sz="3200" kern="1200" baseline="0">
                <a:solidFill>
                  <a:schemeClr val="bg1">
                    <a:lumMod val="75000"/>
                  </a:schemeClr>
                </a:solidFill>
                <a:latin typeface="+mn-lt"/>
                <a:ea typeface="+mn-ea"/>
                <a:cs typeface="+mn-cs"/>
              </a:defRPr>
            </a:lvl1pPr>
            <a:lvl2pPr marL="685783" indent="-228594" algn="l" rtl="0" eaLnBrk="1" fontAlgn="base" hangingPunct="1">
              <a:lnSpc>
                <a:spcPct val="90000"/>
              </a:lnSpc>
              <a:spcBef>
                <a:spcPts val="500"/>
              </a:spcBef>
              <a:spcAft>
                <a:spcPct val="0"/>
              </a:spcAft>
              <a:buFont typeface="Arial" panose="020B0604020202020204" pitchFamily="34" charset="0"/>
              <a:buChar char="•"/>
              <a:defRPr sz="2800" kern="1200" baseline="0">
                <a:solidFill>
                  <a:schemeClr val="bg1">
                    <a:lumMod val="75000"/>
                  </a:schemeClr>
                </a:solidFill>
                <a:latin typeface="+mn-lt"/>
                <a:ea typeface="+mn-ea"/>
                <a:cs typeface="+mn-cs"/>
              </a:defRPr>
            </a:lvl2pPr>
            <a:lvl3pPr marL="1142971" indent="-228594" algn="l" rtl="0" eaLnBrk="1" fontAlgn="base" hangingPunct="1">
              <a:lnSpc>
                <a:spcPct val="90000"/>
              </a:lnSpc>
              <a:spcBef>
                <a:spcPts val="500"/>
              </a:spcBef>
              <a:spcAft>
                <a:spcPct val="0"/>
              </a:spcAft>
              <a:buFont typeface="Arial" panose="020B0604020202020204" pitchFamily="34" charset="0"/>
              <a:buChar char="•"/>
              <a:defRPr sz="2400" kern="1200" baseline="0">
                <a:solidFill>
                  <a:schemeClr val="bg1">
                    <a:lumMod val="75000"/>
                  </a:schemeClr>
                </a:solidFill>
                <a:latin typeface="+mn-lt"/>
                <a:ea typeface="+mn-ea"/>
                <a:cs typeface="+mn-cs"/>
              </a:defRPr>
            </a:lvl3pPr>
            <a:lvl4pPr marL="1600160" indent="-228594" algn="l" rtl="0" eaLnBrk="1" fontAlgn="base" hangingPunct="1">
              <a:lnSpc>
                <a:spcPct val="90000"/>
              </a:lnSpc>
              <a:spcBef>
                <a:spcPts val="500"/>
              </a:spcBef>
              <a:spcAft>
                <a:spcPct val="0"/>
              </a:spcAft>
              <a:buFont typeface="Arial" panose="020B0604020202020204" pitchFamily="34" charset="0"/>
              <a:buChar char="•"/>
              <a:defRPr sz="2000" kern="1200" baseline="0">
                <a:solidFill>
                  <a:schemeClr val="bg1">
                    <a:lumMod val="75000"/>
                  </a:schemeClr>
                </a:solidFill>
                <a:latin typeface="+mn-lt"/>
                <a:ea typeface="+mn-ea"/>
                <a:cs typeface="+mn-cs"/>
              </a:defRPr>
            </a:lvl4pPr>
            <a:lvl5pPr marL="2057349" indent="-228594" algn="l" rtl="0" eaLnBrk="1" fontAlgn="base" hangingPunct="1">
              <a:lnSpc>
                <a:spcPct val="90000"/>
              </a:lnSpc>
              <a:spcBef>
                <a:spcPts val="500"/>
              </a:spcBef>
              <a:spcAft>
                <a:spcPct val="0"/>
              </a:spcAft>
              <a:buFont typeface="Arial" panose="020B0604020202020204" pitchFamily="34" charset="0"/>
              <a:buChar char="•"/>
              <a:defRPr sz="2000" kern="1200" baseline="0">
                <a:solidFill>
                  <a:schemeClr val="bg1">
                    <a:lumMod val="75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circuit is the same one shown on the previous slide, just from a different perspective.</a:t>
            </a:r>
          </a:p>
          <a:p>
            <a:r>
              <a:rPr lang="en-US" dirty="0"/>
              <a:t>Note: the blue, green, and black jumper wires to the MOSFET are consistent with the color coding from the schematic.</a:t>
            </a:r>
          </a:p>
        </p:txBody>
      </p:sp>
    </p:spTree>
    <p:extLst>
      <p:ext uri="{BB962C8B-B14F-4D97-AF65-F5344CB8AC3E}">
        <p14:creationId xmlns:p14="http://schemas.microsoft.com/office/powerpoint/2010/main" val="744158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D988F-A371-3F29-30F6-0924E44882D0}"/>
              </a:ext>
            </a:extLst>
          </p:cNvPr>
          <p:cNvSpPr>
            <a:spLocks noGrp="1"/>
          </p:cNvSpPr>
          <p:nvPr>
            <p:ph type="title"/>
          </p:nvPr>
        </p:nvSpPr>
        <p:spPr/>
        <p:txBody>
          <a:bodyPr/>
          <a:lstStyle/>
          <a:p>
            <a:r>
              <a:rPr lang="en-US" dirty="0"/>
              <a:t>END OF LAB</a:t>
            </a:r>
          </a:p>
        </p:txBody>
      </p:sp>
      <p:sp>
        <p:nvSpPr>
          <p:cNvPr id="3" name="Content Placeholder 2">
            <a:extLst>
              <a:ext uri="{FF2B5EF4-FFF2-40B4-BE49-F238E27FC236}">
                <a16:creationId xmlns:a16="http://schemas.microsoft.com/office/drawing/2014/main" id="{6F5CADC5-EB27-AE36-5CF6-D06B4E636F6C}"/>
              </a:ext>
            </a:extLst>
          </p:cNvPr>
          <p:cNvSpPr>
            <a:spLocks noGrp="1"/>
          </p:cNvSpPr>
          <p:nvPr>
            <p:ph idx="1"/>
          </p:nvPr>
        </p:nvSpPr>
        <p:spPr/>
        <p:txBody>
          <a:bodyPr/>
          <a:lstStyle/>
          <a:p>
            <a:r>
              <a:rPr lang="en-US" dirty="0"/>
              <a:t>Congratulations, you have completed Lab 5!</a:t>
            </a:r>
          </a:p>
          <a:p>
            <a:endParaRPr lang="en-US" dirty="0"/>
          </a:p>
          <a:p>
            <a:r>
              <a:rPr lang="en-US" dirty="0"/>
              <a:t>With lab outlined a solid approach to identifying and solving a problem, which approach should be useful in future situations.</a:t>
            </a:r>
          </a:p>
          <a:p>
            <a:endParaRPr lang="en-US" dirty="0"/>
          </a:p>
          <a:p>
            <a:r>
              <a:rPr lang="en-US" dirty="0"/>
              <a:t>Continued after this slide is additional, optional info on specific components used in this lab.</a:t>
            </a:r>
          </a:p>
        </p:txBody>
      </p:sp>
      <p:sp>
        <p:nvSpPr>
          <p:cNvPr id="4" name="TextBox 3">
            <a:extLst>
              <a:ext uri="{FF2B5EF4-FFF2-40B4-BE49-F238E27FC236}">
                <a16:creationId xmlns:a16="http://schemas.microsoft.com/office/drawing/2014/main" id="{B1C54954-91ED-E5CC-D8B9-AF4F04CA912A}"/>
              </a:ext>
            </a:extLst>
          </p:cNvPr>
          <p:cNvSpPr txBox="1"/>
          <p:nvPr/>
        </p:nvSpPr>
        <p:spPr>
          <a:xfrm>
            <a:off x="-1" y="6488668"/>
            <a:ext cx="2304661" cy="369332"/>
          </a:xfrm>
          <a:prstGeom prst="rect">
            <a:avLst/>
          </a:prstGeom>
          <a:noFill/>
        </p:spPr>
        <p:txBody>
          <a:bodyPr wrap="square" rtlCol="0">
            <a:spAutoFit/>
          </a:bodyPr>
          <a:lstStyle/>
          <a:p>
            <a:r>
              <a:rPr lang="en-US" dirty="0">
                <a:solidFill>
                  <a:srgbClr val="92D050"/>
                </a:solidFill>
              </a:rPr>
              <a:t>Conclusion</a:t>
            </a:r>
          </a:p>
        </p:txBody>
      </p:sp>
    </p:spTree>
    <p:extLst>
      <p:ext uri="{BB962C8B-B14F-4D97-AF65-F5344CB8AC3E}">
        <p14:creationId xmlns:p14="http://schemas.microsoft.com/office/powerpoint/2010/main" val="3123992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A978D-80AA-1285-159D-A46204A0BCBE}"/>
              </a:ext>
            </a:extLst>
          </p:cNvPr>
          <p:cNvSpPr>
            <a:spLocks noGrp="1"/>
          </p:cNvSpPr>
          <p:nvPr>
            <p:ph type="title"/>
          </p:nvPr>
        </p:nvSpPr>
        <p:spPr/>
        <p:txBody>
          <a:bodyPr/>
          <a:lstStyle/>
          <a:p>
            <a:r>
              <a:rPr lang="en-US" dirty="0"/>
              <a:t>Appendix A – Motor Function</a:t>
            </a:r>
          </a:p>
        </p:txBody>
      </p:sp>
      <p:sp>
        <p:nvSpPr>
          <p:cNvPr id="3" name="Content Placeholder 2">
            <a:extLst>
              <a:ext uri="{FF2B5EF4-FFF2-40B4-BE49-F238E27FC236}">
                <a16:creationId xmlns:a16="http://schemas.microsoft.com/office/drawing/2014/main" id="{A281B79B-9890-E21C-44D3-6064B74C1D2D}"/>
              </a:ext>
            </a:extLst>
          </p:cNvPr>
          <p:cNvSpPr>
            <a:spLocks noGrp="1"/>
          </p:cNvSpPr>
          <p:nvPr>
            <p:ph idx="1"/>
          </p:nvPr>
        </p:nvSpPr>
        <p:spPr>
          <a:xfrm>
            <a:off x="679704" y="1486445"/>
            <a:ext cx="7046589" cy="4343400"/>
          </a:xfrm>
        </p:spPr>
        <p:txBody>
          <a:bodyPr/>
          <a:lstStyle/>
          <a:p>
            <a:r>
              <a:rPr lang="en-US" sz="2000" dirty="0"/>
              <a:t>Back EMF stands for back electromotive force, which is a result of the motor translating electrical power to rotational motion. It is measured in volts and can be modeled as a fraction of the applied voltage across the motor (voltage*0.8).</a:t>
            </a:r>
          </a:p>
          <a:p>
            <a:r>
              <a:rPr lang="en-US" sz="2000" dirty="0"/>
              <a:t>Once the threshold voltage is reached, the motor dissipates power through motion (Back EMF) and kinetic friction (Internal Resistance). The low internal resistance (3 ohms) and high ratio for back EMF suggests an efficient motor.</a:t>
            </a:r>
          </a:p>
          <a:p>
            <a:r>
              <a:rPr lang="en-US" sz="2000" dirty="0"/>
              <a:t>One drawback of the low internal resistance is that the motor does not function well in series with other resistive elements (hence the need of our amplifier in the last circuit)</a:t>
            </a:r>
          </a:p>
          <a:p>
            <a:r>
              <a:rPr lang="en-US" sz="2000" dirty="0"/>
              <a:t>According to our simulation in </a:t>
            </a:r>
            <a:r>
              <a:rPr lang="en-US" sz="2000" dirty="0" err="1"/>
              <a:t>LTspice</a:t>
            </a:r>
            <a:r>
              <a:rPr lang="en-US" sz="2000" dirty="0"/>
              <a:t> (software you will become familiar with), our design simple switch design drops 1 volt to overcome static friction (threshold voltage) 1.6 volts to internal resistance (volts of node1- volts of node2), and 6.4 volts to rotational motion.</a:t>
            </a:r>
          </a:p>
        </p:txBody>
      </p:sp>
      <p:sp>
        <p:nvSpPr>
          <p:cNvPr id="4" name="TextBox 3">
            <a:extLst>
              <a:ext uri="{FF2B5EF4-FFF2-40B4-BE49-F238E27FC236}">
                <a16:creationId xmlns:a16="http://schemas.microsoft.com/office/drawing/2014/main" id="{A00FF7BE-684C-DDBE-CE51-BB5BE697C70B}"/>
              </a:ext>
            </a:extLst>
          </p:cNvPr>
          <p:cNvSpPr txBox="1"/>
          <p:nvPr/>
        </p:nvSpPr>
        <p:spPr>
          <a:xfrm>
            <a:off x="9330" y="6488668"/>
            <a:ext cx="2304661" cy="369332"/>
          </a:xfrm>
          <a:prstGeom prst="rect">
            <a:avLst/>
          </a:prstGeom>
          <a:noFill/>
        </p:spPr>
        <p:txBody>
          <a:bodyPr wrap="square" rtlCol="0">
            <a:spAutoFit/>
          </a:bodyPr>
          <a:lstStyle/>
          <a:p>
            <a:r>
              <a:rPr lang="en-US" dirty="0">
                <a:solidFill>
                  <a:srgbClr val="00B050"/>
                </a:solidFill>
              </a:rPr>
              <a:t>Appendix A</a:t>
            </a:r>
          </a:p>
        </p:txBody>
      </p:sp>
      <p:pic>
        <p:nvPicPr>
          <p:cNvPr id="11" name="Picture 10">
            <a:extLst>
              <a:ext uri="{FF2B5EF4-FFF2-40B4-BE49-F238E27FC236}">
                <a16:creationId xmlns:a16="http://schemas.microsoft.com/office/drawing/2014/main" id="{F9A1AAAC-AD4E-8592-B993-8EE37D15C798}"/>
              </a:ext>
            </a:extLst>
          </p:cNvPr>
          <p:cNvPicPr>
            <a:picLocks noChangeAspect="1"/>
          </p:cNvPicPr>
          <p:nvPr/>
        </p:nvPicPr>
        <p:blipFill>
          <a:blip r:embed="rId2"/>
          <a:stretch>
            <a:fillRect/>
          </a:stretch>
        </p:blipFill>
        <p:spPr>
          <a:xfrm>
            <a:off x="8077320" y="1486445"/>
            <a:ext cx="4039153" cy="3067889"/>
          </a:xfrm>
          <a:prstGeom prst="rect">
            <a:avLst/>
          </a:prstGeom>
        </p:spPr>
      </p:pic>
      <p:pic>
        <p:nvPicPr>
          <p:cNvPr id="13" name="Picture 12">
            <a:extLst>
              <a:ext uri="{FF2B5EF4-FFF2-40B4-BE49-F238E27FC236}">
                <a16:creationId xmlns:a16="http://schemas.microsoft.com/office/drawing/2014/main" id="{42C11150-861C-7EFC-B81D-661901D3B943}"/>
              </a:ext>
            </a:extLst>
          </p:cNvPr>
          <p:cNvPicPr>
            <a:picLocks noChangeAspect="1"/>
          </p:cNvPicPr>
          <p:nvPr/>
        </p:nvPicPr>
        <p:blipFill>
          <a:blip r:embed="rId3"/>
          <a:stretch>
            <a:fillRect/>
          </a:stretch>
        </p:blipFill>
        <p:spPr>
          <a:xfrm>
            <a:off x="7726293" y="4616174"/>
            <a:ext cx="4465707" cy="1379340"/>
          </a:xfrm>
          <a:prstGeom prst="rect">
            <a:avLst/>
          </a:prstGeom>
        </p:spPr>
      </p:pic>
    </p:spTree>
    <p:extLst>
      <p:ext uri="{BB962C8B-B14F-4D97-AF65-F5344CB8AC3E}">
        <p14:creationId xmlns:p14="http://schemas.microsoft.com/office/powerpoint/2010/main" val="3268376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14618-8AF3-8C67-61FF-944DC03544BC}"/>
              </a:ext>
            </a:extLst>
          </p:cNvPr>
          <p:cNvSpPr>
            <a:spLocks noGrp="1"/>
          </p:cNvSpPr>
          <p:nvPr>
            <p:ph type="title"/>
          </p:nvPr>
        </p:nvSpPr>
        <p:spPr/>
        <p:txBody>
          <a:bodyPr/>
          <a:lstStyle/>
          <a:p>
            <a:r>
              <a:rPr lang="en-US" dirty="0"/>
              <a:t>Appendix B – Photoresistor Response</a:t>
            </a:r>
          </a:p>
        </p:txBody>
      </p:sp>
      <p:sp>
        <p:nvSpPr>
          <p:cNvPr id="3" name="Content Placeholder 2">
            <a:extLst>
              <a:ext uri="{FF2B5EF4-FFF2-40B4-BE49-F238E27FC236}">
                <a16:creationId xmlns:a16="http://schemas.microsoft.com/office/drawing/2014/main" id="{E2610DA8-CDE7-3E74-8DFA-C35FC2E79D1E}"/>
              </a:ext>
            </a:extLst>
          </p:cNvPr>
          <p:cNvSpPr>
            <a:spLocks noGrp="1"/>
          </p:cNvSpPr>
          <p:nvPr>
            <p:ph idx="1"/>
          </p:nvPr>
        </p:nvSpPr>
        <p:spPr/>
        <p:txBody>
          <a:bodyPr/>
          <a:lstStyle/>
          <a:p>
            <a:r>
              <a:rPr lang="en-US" sz="2000" dirty="0">
                <a:hlinkClick r:id="rId2"/>
              </a:rPr>
              <a:t>https://www.tme.eu/Document/0b7aec6d26675b47f9e54d893cd4521b/PGM5506.pdf</a:t>
            </a:r>
            <a:endParaRPr lang="en-US" sz="2000" dirty="0"/>
          </a:p>
          <a:p>
            <a:r>
              <a:rPr lang="en-US" sz="2800" dirty="0"/>
              <a:t>The light dependent resistor (LDR or photoresistor) we use has a nonlinear response to light. The datasheet gives data for 10 Lux, whereas the rooms we usually are in are ~20 Lux. The values given in the lab specs are experimental values measured in realistic conditions during lab development.</a:t>
            </a:r>
          </a:p>
        </p:txBody>
      </p:sp>
      <p:sp>
        <p:nvSpPr>
          <p:cNvPr id="4" name="TextBox 3">
            <a:extLst>
              <a:ext uri="{FF2B5EF4-FFF2-40B4-BE49-F238E27FC236}">
                <a16:creationId xmlns:a16="http://schemas.microsoft.com/office/drawing/2014/main" id="{D8CFDB90-DAB7-0D77-B403-56F2447B550E}"/>
              </a:ext>
            </a:extLst>
          </p:cNvPr>
          <p:cNvSpPr txBox="1"/>
          <p:nvPr/>
        </p:nvSpPr>
        <p:spPr>
          <a:xfrm>
            <a:off x="-1" y="6488668"/>
            <a:ext cx="2304661" cy="369332"/>
          </a:xfrm>
          <a:prstGeom prst="rect">
            <a:avLst/>
          </a:prstGeom>
          <a:noFill/>
        </p:spPr>
        <p:txBody>
          <a:bodyPr wrap="square" rtlCol="0">
            <a:spAutoFit/>
          </a:bodyPr>
          <a:lstStyle/>
          <a:p>
            <a:r>
              <a:rPr lang="en-US" dirty="0">
                <a:solidFill>
                  <a:srgbClr val="00B050"/>
                </a:solidFill>
              </a:rPr>
              <a:t>Appendix B</a:t>
            </a:r>
          </a:p>
        </p:txBody>
      </p:sp>
      <p:pic>
        <p:nvPicPr>
          <p:cNvPr id="8" name="Picture 7">
            <a:extLst>
              <a:ext uri="{FF2B5EF4-FFF2-40B4-BE49-F238E27FC236}">
                <a16:creationId xmlns:a16="http://schemas.microsoft.com/office/drawing/2014/main" id="{918A88DD-A7A6-801F-F25E-874BFDD3B2B8}"/>
              </a:ext>
            </a:extLst>
          </p:cNvPr>
          <p:cNvPicPr>
            <a:picLocks noChangeAspect="1"/>
          </p:cNvPicPr>
          <p:nvPr/>
        </p:nvPicPr>
        <p:blipFill>
          <a:blip r:embed="rId3"/>
          <a:stretch>
            <a:fillRect/>
          </a:stretch>
        </p:blipFill>
        <p:spPr>
          <a:xfrm>
            <a:off x="405983" y="4324316"/>
            <a:ext cx="11380034" cy="1847884"/>
          </a:xfrm>
          <a:prstGeom prst="rect">
            <a:avLst/>
          </a:prstGeom>
        </p:spPr>
      </p:pic>
    </p:spTree>
    <p:extLst>
      <p:ext uri="{BB962C8B-B14F-4D97-AF65-F5344CB8AC3E}">
        <p14:creationId xmlns:p14="http://schemas.microsoft.com/office/powerpoint/2010/main" val="4171325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14618-8AF3-8C67-61FF-944DC03544BC}"/>
              </a:ext>
            </a:extLst>
          </p:cNvPr>
          <p:cNvSpPr>
            <a:spLocks noGrp="1"/>
          </p:cNvSpPr>
          <p:nvPr>
            <p:ph type="title"/>
          </p:nvPr>
        </p:nvSpPr>
        <p:spPr/>
        <p:txBody>
          <a:bodyPr/>
          <a:lstStyle/>
          <a:p>
            <a:r>
              <a:rPr lang="en-US" dirty="0"/>
              <a:t>Appendix C – Simple MOSFET Explanation</a:t>
            </a:r>
          </a:p>
        </p:txBody>
      </p:sp>
      <p:sp>
        <p:nvSpPr>
          <p:cNvPr id="3" name="Content Placeholder 2">
            <a:extLst>
              <a:ext uri="{FF2B5EF4-FFF2-40B4-BE49-F238E27FC236}">
                <a16:creationId xmlns:a16="http://schemas.microsoft.com/office/drawing/2014/main" id="{E2610DA8-CDE7-3E74-8DFA-C35FC2E79D1E}"/>
              </a:ext>
            </a:extLst>
          </p:cNvPr>
          <p:cNvSpPr>
            <a:spLocks noGrp="1"/>
          </p:cNvSpPr>
          <p:nvPr>
            <p:ph idx="1"/>
          </p:nvPr>
        </p:nvSpPr>
        <p:spPr>
          <a:xfrm>
            <a:off x="685800" y="1600200"/>
            <a:ext cx="7922895" cy="4343400"/>
          </a:xfrm>
        </p:spPr>
        <p:txBody>
          <a:bodyPr/>
          <a:lstStyle/>
          <a:p>
            <a:r>
              <a:rPr lang="en-US" sz="1800" dirty="0">
                <a:hlinkClick r:id="rId2"/>
              </a:rPr>
              <a:t>https://www.mouser.com/datasheet/2/308/rfp30n06le-1195941.pdf</a:t>
            </a:r>
            <a:endParaRPr lang="en-US" sz="1800" dirty="0"/>
          </a:p>
          <a:p>
            <a:r>
              <a:rPr lang="en-US" sz="2400" dirty="0"/>
              <a:t>While the above datasheet is the official one, the most relevant way to describe this is the explain a </a:t>
            </a:r>
            <a:r>
              <a:rPr lang="en-US" sz="2400" i="1" dirty="0"/>
              <a:t>voltage controlled current source</a:t>
            </a:r>
            <a:r>
              <a:rPr lang="en-US" sz="2400" dirty="0"/>
              <a:t>. </a:t>
            </a:r>
          </a:p>
          <a:p>
            <a:r>
              <a:rPr lang="en-US" sz="2400" dirty="0"/>
              <a:t>Since our motor has low internal resistance, we need the component in series with it to go to zero resistance, which allows us to get the greatest voltage across our motor (and thus higher back EMF). MOSFETs, such as the 30n06le, are the easiest way to accomplish this.</a:t>
            </a:r>
          </a:p>
          <a:p>
            <a:endParaRPr lang="en-US" dirty="0"/>
          </a:p>
        </p:txBody>
      </p:sp>
      <p:sp>
        <p:nvSpPr>
          <p:cNvPr id="4" name="TextBox 3">
            <a:extLst>
              <a:ext uri="{FF2B5EF4-FFF2-40B4-BE49-F238E27FC236}">
                <a16:creationId xmlns:a16="http://schemas.microsoft.com/office/drawing/2014/main" id="{D8CFDB90-DAB7-0D77-B403-56F2447B550E}"/>
              </a:ext>
            </a:extLst>
          </p:cNvPr>
          <p:cNvSpPr txBox="1"/>
          <p:nvPr/>
        </p:nvSpPr>
        <p:spPr>
          <a:xfrm>
            <a:off x="-1" y="6488668"/>
            <a:ext cx="2304661" cy="369332"/>
          </a:xfrm>
          <a:prstGeom prst="rect">
            <a:avLst/>
          </a:prstGeom>
          <a:noFill/>
        </p:spPr>
        <p:txBody>
          <a:bodyPr wrap="square" rtlCol="0">
            <a:spAutoFit/>
          </a:bodyPr>
          <a:lstStyle/>
          <a:p>
            <a:r>
              <a:rPr lang="en-US" dirty="0">
                <a:solidFill>
                  <a:srgbClr val="00B050"/>
                </a:solidFill>
              </a:rPr>
              <a:t>Appendix C</a:t>
            </a:r>
          </a:p>
        </p:txBody>
      </p:sp>
      <p:pic>
        <p:nvPicPr>
          <p:cNvPr id="1028" name="Picture 4" descr="Dependent Current Source Explained - Electrical Concepts">
            <a:extLst>
              <a:ext uri="{FF2B5EF4-FFF2-40B4-BE49-F238E27FC236}">
                <a16:creationId xmlns:a16="http://schemas.microsoft.com/office/drawing/2014/main" id="{B3B5B1F0-4031-3DA0-7DC8-D4DB9AEA9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8695" y="1615440"/>
            <a:ext cx="3448050" cy="29432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1904605-830D-C940-DFFE-325890EAFBA1}"/>
              </a:ext>
            </a:extLst>
          </p:cNvPr>
          <p:cNvSpPr txBox="1"/>
          <p:nvPr/>
        </p:nvSpPr>
        <p:spPr>
          <a:xfrm>
            <a:off x="685800" y="4974407"/>
            <a:ext cx="11064240" cy="1698927"/>
          </a:xfrm>
          <a:prstGeom prst="rect">
            <a:avLst/>
          </a:prstGeom>
          <a:noFill/>
        </p:spPr>
        <p:txBody>
          <a:bodyPr wrap="square" rtlCol="0">
            <a:spAutoFit/>
          </a:bodyPr>
          <a:lstStyle/>
          <a:p>
            <a:pPr marL="228594" marR="0" lvl="0" indent="-228594"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a:pPr>
            <a:r>
              <a:rPr lang="en-US" sz="2400" dirty="0">
                <a:solidFill>
                  <a:prstClr val="white">
                    <a:lumMod val="75000"/>
                  </a:prstClr>
                </a:solidFill>
                <a:latin typeface="Cambria" panose="02040503050406030204"/>
              </a:rPr>
              <a:t>With this configuration we can turn our motor on with a parallel voltage divider that changes with light (due to our LDR) and have current flow freely through the motor. This does mean the potentiometer setup is not optimal, but hey, it’s a beginner circuit. You will get to know MOSFETs very well junior year.</a:t>
            </a:r>
            <a:endParaRPr kumimoji="0" lang="en-US" sz="2400" b="0" i="0" u="none" strike="noStrike" kern="1200" cap="none" spc="0" normalizeH="0" baseline="0" noProof="0" dirty="0">
              <a:ln>
                <a:noFill/>
              </a:ln>
              <a:solidFill>
                <a:prstClr val="white">
                  <a:lumMod val="75000"/>
                </a:prstClr>
              </a:solidFill>
              <a:effectLst/>
              <a:uLnTx/>
              <a:uFillTx/>
              <a:latin typeface="Cambria" panose="02040503050406030204"/>
              <a:ea typeface="+mn-ea"/>
              <a:cs typeface="+mn-cs"/>
            </a:endParaRPr>
          </a:p>
          <a:p>
            <a:endParaRPr lang="en-US" dirty="0"/>
          </a:p>
        </p:txBody>
      </p:sp>
    </p:spTree>
    <p:extLst>
      <p:ext uri="{BB962C8B-B14F-4D97-AF65-F5344CB8AC3E}">
        <p14:creationId xmlns:p14="http://schemas.microsoft.com/office/powerpoint/2010/main" val="1660163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259A-50E2-E5B0-6B10-33BA5090ACFC}"/>
              </a:ext>
            </a:extLst>
          </p:cNvPr>
          <p:cNvSpPr>
            <a:spLocks noGrp="1"/>
          </p:cNvSpPr>
          <p:nvPr>
            <p:ph type="title"/>
          </p:nvPr>
        </p:nvSpPr>
        <p:spPr/>
        <p:txBody>
          <a:bodyPr/>
          <a:lstStyle/>
          <a:p>
            <a:r>
              <a:rPr lang="en-US" dirty="0"/>
              <a:t>Controls and Sensors</a:t>
            </a:r>
          </a:p>
        </p:txBody>
      </p:sp>
      <p:sp>
        <p:nvSpPr>
          <p:cNvPr id="3" name="Content Placeholder 2">
            <a:extLst>
              <a:ext uri="{FF2B5EF4-FFF2-40B4-BE49-F238E27FC236}">
                <a16:creationId xmlns:a16="http://schemas.microsoft.com/office/drawing/2014/main" id="{CF2E2578-5E64-EB02-D394-A916FA6D82D7}"/>
              </a:ext>
            </a:extLst>
          </p:cNvPr>
          <p:cNvSpPr>
            <a:spLocks noGrp="1"/>
          </p:cNvSpPr>
          <p:nvPr>
            <p:ph idx="1"/>
          </p:nvPr>
        </p:nvSpPr>
        <p:spPr/>
        <p:txBody>
          <a:bodyPr/>
          <a:lstStyle/>
          <a:p>
            <a:endParaRPr lang="en-US" dirty="0"/>
          </a:p>
          <a:p>
            <a:endParaRPr lang="en-US" dirty="0"/>
          </a:p>
          <a:p>
            <a:r>
              <a:rPr lang="en-US" dirty="0"/>
              <a:t>Respond to outside stimulus</a:t>
            </a:r>
          </a:p>
        </p:txBody>
      </p:sp>
      <p:sp>
        <p:nvSpPr>
          <p:cNvPr id="4" name="TextBox 3">
            <a:extLst>
              <a:ext uri="{FF2B5EF4-FFF2-40B4-BE49-F238E27FC236}">
                <a16:creationId xmlns:a16="http://schemas.microsoft.com/office/drawing/2014/main" id="{6303E0FA-3661-5918-2A7B-22CF3C7CA673}"/>
              </a:ext>
            </a:extLst>
          </p:cNvPr>
          <p:cNvSpPr txBox="1"/>
          <p:nvPr/>
        </p:nvSpPr>
        <p:spPr>
          <a:xfrm>
            <a:off x="0" y="6488668"/>
            <a:ext cx="1524000" cy="369332"/>
          </a:xfrm>
          <a:prstGeom prst="rect">
            <a:avLst/>
          </a:prstGeom>
          <a:noFill/>
        </p:spPr>
        <p:txBody>
          <a:bodyPr wrap="square" rtlCol="0">
            <a:spAutoFit/>
          </a:bodyPr>
          <a:lstStyle/>
          <a:p>
            <a:r>
              <a:rPr lang="en-US" dirty="0">
                <a:solidFill>
                  <a:srgbClr val="FF0000"/>
                </a:solidFill>
              </a:rPr>
              <a:t>Intro 3</a:t>
            </a:r>
          </a:p>
        </p:txBody>
      </p:sp>
    </p:spTree>
    <p:extLst>
      <p:ext uri="{BB962C8B-B14F-4D97-AF65-F5344CB8AC3E}">
        <p14:creationId xmlns:p14="http://schemas.microsoft.com/office/powerpoint/2010/main" val="4127030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03568-63B6-3AAE-A12C-7D534C899344}"/>
              </a:ext>
            </a:extLst>
          </p:cNvPr>
          <p:cNvSpPr>
            <a:spLocks noGrp="1"/>
          </p:cNvSpPr>
          <p:nvPr>
            <p:ph type="title"/>
          </p:nvPr>
        </p:nvSpPr>
        <p:spPr/>
        <p:txBody>
          <a:bodyPr/>
          <a:lstStyle/>
          <a:p>
            <a:r>
              <a:rPr lang="en-US" dirty="0"/>
              <a:t>In this lab we will…</a:t>
            </a:r>
          </a:p>
        </p:txBody>
      </p:sp>
      <p:sp>
        <p:nvSpPr>
          <p:cNvPr id="3" name="Content Placeholder 2">
            <a:extLst>
              <a:ext uri="{FF2B5EF4-FFF2-40B4-BE49-F238E27FC236}">
                <a16:creationId xmlns:a16="http://schemas.microsoft.com/office/drawing/2014/main" id="{0E03216C-08AE-EE43-9CC4-3120E701BF35}"/>
              </a:ext>
            </a:extLst>
          </p:cNvPr>
          <p:cNvSpPr>
            <a:spLocks noGrp="1"/>
          </p:cNvSpPr>
          <p:nvPr>
            <p:ph idx="1"/>
          </p:nvPr>
        </p:nvSpPr>
        <p:spPr/>
        <p:txBody>
          <a:bodyPr/>
          <a:lstStyle/>
          <a:p>
            <a:endParaRPr lang="en-US" dirty="0"/>
          </a:p>
          <a:p>
            <a:r>
              <a:rPr lang="en-US" dirty="0"/>
              <a:t>Identify a problem</a:t>
            </a:r>
          </a:p>
          <a:p>
            <a:endParaRPr lang="en-US" dirty="0"/>
          </a:p>
          <a:p>
            <a:r>
              <a:rPr lang="en-US" dirty="0"/>
              <a:t>Design a system to solve the problem</a:t>
            </a:r>
          </a:p>
          <a:p>
            <a:endParaRPr lang="en-US" dirty="0"/>
          </a:p>
          <a:p>
            <a:r>
              <a:rPr lang="en-US" dirty="0"/>
              <a:t>Build the circuit and test its effectiveness</a:t>
            </a:r>
          </a:p>
        </p:txBody>
      </p:sp>
      <p:sp>
        <p:nvSpPr>
          <p:cNvPr id="4" name="TextBox 3">
            <a:extLst>
              <a:ext uri="{FF2B5EF4-FFF2-40B4-BE49-F238E27FC236}">
                <a16:creationId xmlns:a16="http://schemas.microsoft.com/office/drawing/2014/main" id="{AAAB82E1-39D0-E1C2-7944-349358FA9F50}"/>
              </a:ext>
            </a:extLst>
          </p:cNvPr>
          <p:cNvSpPr txBox="1"/>
          <p:nvPr/>
        </p:nvSpPr>
        <p:spPr>
          <a:xfrm>
            <a:off x="0" y="6488668"/>
            <a:ext cx="1524000" cy="369332"/>
          </a:xfrm>
          <a:prstGeom prst="rect">
            <a:avLst/>
          </a:prstGeom>
          <a:noFill/>
        </p:spPr>
        <p:txBody>
          <a:bodyPr wrap="square" rtlCol="0">
            <a:spAutoFit/>
          </a:bodyPr>
          <a:lstStyle/>
          <a:p>
            <a:r>
              <a:rPr lang="en-US" dirty="0">
                <a:solidFill>
                  <a:srgbClr val="FF0000"/>
                </a:solidFill>
              </a:rPr>
              <a:t>Intro 4</a:t>
            </a:r>
          </a:p>
        </p:txBody>
      </p:sp>
    </p:spTree>
    <p:extLst>
      <p:ext uri="{BB962C8B-B14F-4D97-AF65-F5344CB8AC3E}">
        <p14:creationId xmlns:p14="http://schemas.microsoft.com/office/powerpoint/2010/main" val="2033384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FF909-07F9-4483-2056-BC4E579DDAC1}"/>
              </a:ext>
            </a:extLst>
          </p:cNvPr>
          <p:cNvSpPr>
            <a:spLocks noGrp="1"/>
          </p:cNvSpPr>
          <p:nvPr>
            <p:ph type="title"/>
          </p:nvPr>
        </p:nvSpPr>
        <p:spPr/>
        <p:txBody>
          <a:bodyPr/>
          <a:lstStyle/>
          <a:p>
            <a:r>
              <a:rPr lang="en-US" dirty="0"/>
              <a:t>Our Problem</a:t>
            </a:r>
          </a:p>
        </p:txBody>
      </p:sp>
      <p:sp>
        <p:nvSpPr>
          <p:cNvPr id="3" name="Content Placeholder 2">
            <a:extLst>
              <a:ext uri="{FF2B5EF4-FFF2-40B4-BE49-F238E27FC236}">
                <a16:creationId xmlns:a16="http://schemas.microsoft.com/office/drawing/2014/main" id="{F40A6C7A-EB44-F546-A5FD-E6828674DDA3}"/>
              </a:ext>
            </a:extLst>
          </p:cNvPr>
          <p:cNvSpPr>
            <a:spLocks noGrp="1"/>
          </p:cNvSpPr>
          <p:nvPr>
            <p:ph idx="1"/>
          </p:nvPr>
        </p:nvSpPr>
        <p:spPr/>
        <p:txBody>
          <a:bodyPr/>
          <a:lstStyle/>
          <a:p>
            <a:endParaRPr lang="en-US" dirty="0"/>
          </a:p>
          <a:p>
            <a:pPr marL="0" indent="0">
              <a:buNone/>
            </a:pPr>
            <a:endParaRPr lang="en-US" dirty="0"/>
          </a:p>
          <a:p>
            <a:r>
              <a:rPr lang="en-US" dirty="0"/>
              <a:t>Your desk gets hot when the sun shines on it through the window</a:t>
            </a:r>
          </a:p>
          <a:p>
            <a:pPr lvl="1"/>
            <a:endParaRPr lang="en-US" dirty="0"/>
          </a:p>
          <a:p>
            <a:pPr lvl="1"/>
            <a:endParaRPr lang="en-US" dirty="0"/>
          </a:p>
        </p:txBody>
      </p:sp>
      <p:sp>
        <p:nvSpPr>
          <p:cNvPr id="4" name="TextBox 3">
            <a:extLst>
              <a:ext uri="{FF2B5EF4-FFF2-40B4-BE49-F238E27FC236}">
                <a16:creationId xmlns:a16="http://schemas.microsoft.com/office/drawing/2014/main" id="{6E36E82A-AF1C-5869-E372-4AD50E8FBBEF}"/>
              </a:ext>
            </a:extLst>
          </p:cNvPr>
          <p:cNvSpPr txBox="1"/>
          <p:nvPr/>
        </p:nvSpPr>
        <p:spPr>
          <a:xfrm>
            <a:off x="0" y="6488668"/>
            <a:ext cx="1524000" cy="369332"/>
          </a:xfrm>
          <a:prstGeom prst="rect">
            <a:avLst/>
          </a:prstGeom>
          <a:noFill/>
        </p:spPr>
        <p:txBody>
          <a:bodyPr wrap="square" rtlCol="0">
            <a:spAutoFit/>
          </a:bodyPr>
          <a:lstStyle/>
          <a:p>
            <a:r>
              <a:rPr lang="en-US" dirty="0">
                <a:solidFill>
                  <a:srgbClr val="FF0000"/>
                </a:solidFill>
              </a:rPr>
              <a:t>Intro 5</a:t>
            </a:r>
          </a:p>
        </p:txBody>
      </p:sp>
    </p:spTree>
    <p:extLst>
      <p:ext uri="{BB962C8B-B14F-4D97-AF65-F5344CB8AC3E}">
        <p14:creationId xmlns:p14="http://schemas.microsoft.com/office/powerpoint/2010/main" val="2801602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5658A-C623-3773-DA15-579D49FDE84E}"/>
              </a:ext>
            </a:extLst>
          </p:cNvPr>
          <p:cNvSpPr>
            <a:spLocks noGrp="1"/>
          </p:cNvSpPr>
          <p:nvPr>
            <p:ph type="title"/>
          </p:nvPr>
        </p:nvSpPr>
        <p:spPr/>
        <p:txBody>
          <a:bodyPr/>
          <a:lstStyle/>
          <a:p>
            <a:r>
              <a:rPr lang="en-US" dirty="0"/>
              <a:t>Idea: Build a light sensitive fan</a:t>
            </a:r>
          </a:p>
        </p:txBody>
      </p:sp>
      <p:sp>
        <p:nvSpPr>
          <p:cNvPr id="3" name="Content Placeholder 2">
            <a:extLst>
              <a:ext uri="{FF2B5EF4-FFF2-40B4-BE49-F238E27FC236}">
                <a16:creationId xmlns:a16="http://schemas.microsoft.com/office/drawing/2014/main" id="{8D4457EB-CDD2-C4DB-28BF-BC7C3AAD48A5}"/>
              </a:ext>
            </a:extLst>
          </p:cNvPr>
          <p:cNvSpPr>
            <a:spLocks noGrp="1"/>
          </p:cNvSpPr>
          <p:nvPr>
            <p:ph idx="1"/>
          </p:nvPr>
        </p:nvSpPr>
        <p:spPr/>
        <p:txBody>
          <a:bodyPr/>
          <a:lstStyle/>
          <a:p>
            <a:endParaRPr lang="en-US" dirty="0"/>
          </a:p>
          <a:p>
            <a:endParaRPr lang="en-US" dirty="0"/>
          </a:p>
          <a:p>
            <a:r>
              <a:rPr lang="en-US" dirty="0"/>
              <a:t>Design goals:</a:t>
            </a:r>
          </a:p>
          <a:p>
            <a:pPr lvl="1"/>
            <a:r>
              <a:rPr lang="en-US" dirty="0"/>
              <a:t>Manual on/off switch</a:t>
            </a:r>
          </a:p>
          <a:p>
            <a:pPr lvl="1"/>
            <a:r>
              <a:rPr lang="en-US" dirty="0"/>
              <a:t>Variable fan speed</a:t>
            </a:r>
          </a:p>
          <a:p>
            <a:pPr lvl="2"/>
            <a:r>
              <a:rPr lang="en-US" dirty="0"/>
              <a:t>Respond to our setting and to the ambient light in the room</a:t>
            </a:r>
          </a:p>
        </p:txBody>
      </p:sp>
      <p:sp>
        <p:nvSpPr>
          <p:cNvPr id="4" name="TextBox 3">
            <a:extLst>
              <a:ext uri="{FF2B5EF4-FFF2-40B4-BE49-F238E27FC236}">
                <a16:creationId xmlns:a16="http://schemas.microsoft.com/office/drawing/2014/main" id="{695A8D7B-2903-75AE-1FBE-968CDE89A223}"/>
              </a:ext>
            </a:extLst>
          </p:cNvPr>
          <p:cNvSpPr txBox="1"/>
          <p:nvPr/>
        </p:nvSpPr>
        <p:spPr>
          <a:xfrm>
            <a:off x="0" y="6488668"/>
            <a:ext cx="1524000" cy="369332"/>
          </a:xfrm>
          <a:prstGeom prst="rect">
            <a:avLst/>
          </a:prstGeom>
          <a:noFill/>
        </p:spPr>
        <p:txBody>
          <a:bodyPr wrap="square" rtlCol="0">
            <a:spAutoFit/>
          </a:bodyPr>
          <a:lstStyle/>
          <a:p>
            <a:r>
              <a:rPr lang="en-US" dirty="0">
                <a:solidFill>
                  <a:srgbClr val="FF0000"/>
                </a:solidFill>
              </a:rPr>
              <a:t>Intro 6</a:t>
            </a:r>
          </a:p>
        </p:txBody>
      </p:sp>
    </p:spTree>
    <p:extLst>
      <p:ext uri="{BB962C8B-B14F-4D97-AF65-F5344CB8AC3E}">
        <p14:creationId xmlns:p14="http://schemas.microsoft.com/office/powerpoint/2010/main" val="559132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2B58F-AFFF-8141-CE03-201C730DF6BA}"/>
              </a:ext>
            </a:extLst>
          </p:cNvPr>
          <p:cNvSpPr>
            <a:spLocks noGrp="1"/>
          </p:cNvSpPr>
          <p:nvPr>
            <p:ph type="title"/>
          </p:nvPr>
        </p:nvSpPr>
        <p:spPr/>
        <p:txBody>
          <a:bodyPr/>
          <a:lstStyle/>
          <a:p>
            <a:r>
              <a:rPr lang="en-US" dirty="0"/>
              <a:t>What’s Available in the Shop?</a:t>
            </a:r>
          </a:p>
        </p:txBody>
      </p:sp>
      <p:sp>
        <p:nvSpPr>
          <p:cNvPr id="3" name="Content Placeholder 2">
            <a:extLst>
              <a:ext uri="{FF2B5EF4-FFF2-40B4-BE49-F238E27FC236}">
                <a16:creationId xmlns:a16="http://schemas.microsoft.com/office/drawing/2014/main" id="{D75E18FC-C188-876E-CCC4-F4FA3B049D1B}"/>
              </a:ext>
            </a:extLst>
          </p:cNvPr>
          <p:cNvSpPr>
            <a:spLocks noGrp="1"/>
          </p:cNvSpPr>
          <p:nvPr>
            <p:ph idx="1"/>
          </p:nvPr>
        </p:nvSpPr>
        <p:spPr/>
        <p:txBody>
          <a:bodyPr/>
          <a:lstStyle/>
          <a:p>
            <a:r>
              <a:rPr lang="en-US" dirty="0"/>
              <a:t>Power Source:</a:t>
            </a:r>
          </a:p>
          <a:p>
            <a:pPr lvl="1"/>
            <a:r>
              <a:rPr lang="en-US" dirty="0"/>
              <a:t>9V battery</a:t>
            </a:r>
          </a:p>
          <a:p>
            <a:r>
              <a:rPr lang="en-US" dirty="0"/>
              <a:t>Actuator:</a:t>
            </a:r>
          </a:p>
          <a:p>
            <a:pPr lvl="1"/>
            <a:r>
              <a:rPr lang="en-US" dirty="0"/>
              <a:t>Motor w/ convenient fan blades</a:t>
            </a:r>
          </a:p>
          <a:p>
            <a:r>
              <a:rPr lang="en-US" dirty="0"/>
              <a:t>Control</a:t>
            </a:r>
          </a:p>
          <a:p>
            <a:pPr lvl="1"/>
            <a:r>
              <a:rPr lang="en-US" dirty="0"/>
              <a:t>Switches</a:t>
            </a:r>
          </a:p>
          <a:p>
            <a:pPr lvl="1"/>
            <a:r>
              <a:rPr lang="en-US"/>
              <a:t>Potentiometer</a:t>
            </a:r>
            <a:endParaRPr lang="en-US" dirty="0"/>
          </a:p>
          <a:p>
            <a:r>
              <a:rPr lang="en-US" dirty="0"/>
              <a:t>Sensor</a:t>
            </a:r>
          </a:p>
          <a:p>
            <a:pPr lvl="1"/>
            <a:r>
              <a:rPr lang="en-US" dirty="0"/>
              <a:t>Photoresistor</a:t>
            </a:r>
          </a:p>
        </p:txBody>
      </p:sp>
      <p:sp>
        <p:nvSpPr>
          <p:cNvPr id="4" name="TextBox 3">
            <a:extLst>
              <a:ext uri="{FF2B5EF4-FFF2-40B4-BE49-F238E27FC236}">
                <a16:creationId xmlns:a16="http://schemas.microsoft.com/office/drawing/2014/main" id="{F2C52C60-D32B-A901-C006-5E294667CEE5}"/>
              </a:ext>
            </a:extLst>
          </p:cNvPr>
          <p:cNvSpPr txBox="1"/>
          <p:nvPr/>
        </p:nvSpPr>
        <p:spPr>
          <a:xfrm>
            <a:off x="0" y="6488668"/>
            <a:ext cx="1524000" cy="369332"/>
          </a:xfrm>
          <a:prstGeom prst="rect">
            <a:avLst/>
          </a:prstGeom>
          <a:noFill/>
        </p:spPr>
        <p:txBody>
          <a:bodyPr wrap="square" rtlCol="0">
            <a:spAutoFit/>
          </a:bodyPr>
          <a:lstStyle/>
          <a:p>
            <a:r>
              <a:rPr lang="en-US" dirty="0">
                <a:solidFill>
                  <a:srgbClr val="FFC000"/>
                </a:solidFill>
              </a:rPr>
              <a:t>Research 1</a:t>
            </a:r>
          </a:p>
        </p:txBody>
      </p:sp>
    </p:spTree>
    <p:extLst>
      <p:ext uri="{BB962C8B-B14F-4D97-AF65-F5344CB8AC3E}">
        <p14:creationId xmlns:p14="http://schemas.microsoft.com/office/powerpoint/2010/main" val="3230474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4CBDA-414C-81AB-7299-51BFE55F3A65}"/>
              </a:ext>
            </a:extLst>
          </p:cNvPr>
          <p:cNvSpPr>
            <a:spLocks noGrp="1"/>
          </p:cNvSpPr>
          <p:nvPr>
            <p:ph type="title"/>
          </p:nvPr>
        </p:nvSpPr>
        <p:spPr/>
        <p:txBody>
          <a:bodyPr/>
          <a:lstStyle/>
          <a:p>
            <a:r>
              <a:rPr lang="en-US" dirty="0"/>
              <a:t>Battery Specifications (specs)</a:t>
            </a:r>
          </a:p>
        </p:txBody>
      </p:sp>
      <p:sp>
        <p:nvSpPr>
          <p:cNvPr id="3" name="Content Placeholder 2">
            <a:extLst>
              <a:ext uri="{FF2B5EF4-FFF2-40B4-BE49-F238E27FC236}">
                <a16:creationId xmlns:a16="http://schemas.microsoft.com/office/drawing/2014/main" id="{D2EDA3A0-1C44-0FC5-097B-09805E466EF4}"/>
              </a:ext>
            </a:extLst>
          </p:cNvPr>
          <p:cNvSpPr>
            <a:spLocks noGrp="1"/>
          </p:cNvSpPr>
          <p:nvPr>
            <p:ph idx="1"/>
          </p:nvPr>
        </p:nvSpPr>
        <p:spPr/>
        <p:txBody>
          <a:bodyPr/>
          <a:lstStyle/>
          <a:p>
            <a:r>
              <a:rPr lang="en-US" sz="1800" dirty="0">
                <a:hlinkClick r:id="rId2"/>
              </a:rPr>
              <a:t>https://cdn.allmaxbattery.com/wp-content/uploads/2022/05/18202007/Specs-for-9V-6LR61.pdf</a:t>
            </a:r>
            <a:endParaRPr lang="en-US" sz="1800" dirty="0"/>
          </a:p>
          <a:p>
            <a:r>
              <a:rPr lang="en-US" dirty="0"/>
              <a:t>From datasheet:</a:t>
            </a:r>
          </a:p>
          <a:p>
            <a:pPr lvl="1"/>
            <a:r>
              <a:rPr lang="en-US" dirty="0"/>
              <a:t>Nominal Voltage 9 volt </a:t>
            </a:r>
          </a:p>
          <a:p>
            <a:pPr lvl="1"/>
            <a:r>
              <a:rPr lang="en-US" dirty="0"/>
              <a:t>Nominal Capacity 690 </a:t>
            </a:r>
            <a:r>
              <a:rPr lang="en-US" dirty="0" err="1"/>
              <a:t>mAh</a:t>
            </a:r>
            <a:r>
              <a:rPr lang="en-US" dirty="0"/>
              <a:t> (milliampere-hours)</a:t>
            </a:r>
          </a:p>
          <a:p>
            <a:pPr lvl="1"/>
            <a:r>
              <a:rPr lang="en-US" dirty="0"/>
              <a:t>Discharges over 10 hours ~ 50mA</a:t>
            </a:r>
          </a:p>
          <a:p>
            <a:pPr lvl="1"/>
            <a:endParaRPr lang="en-US" dirty="0"/>
          </a:p>
          <a:p>
            <a:r>
              <a:rPr lang="en-US" dirty="0"/>
              <a:t>Should be able to drive our motor for many hours (possibly up to a weeks worth of study sessions)</a:t>
            </a:r>
          </a:p>
        </p:txBody>
      </p:sp>
      <p:sp>
        <p:nvSpPr>
          <p:cNvPr id="4" name="TextBox 3">
            <a:extLst>
              <a:ext uri="{FF2B5EF4-FFF2-40B4-BE49-F238E27FC236}">
                <a16:creationId xmlns:a16="http://schemas.microsoft.com/office/drawing/2014/main" id="{4ACCA4DC-784D-7A00-8D6E-8AE09F98BEC4}"/>
              </a:ext>
            </a:extLst>
          </p:cNvPr>
          <p:cNvSpPr txBox="1"/>
          <p:nvPr/>
        </p:nvSpPr>
        <p:spPr>
          <a:xfrm>
            <a:off x="0" y="6488668"/>
            <a:ext cx="1524000" cy="369332"/>
          </a:xfrm>
          <a:prstGeom prst="rect">
            <a:avLst/>
          </a:prstGeom>
          <a:noFill/>
        </p:spPr>
        <p:txBody>
          <a:bodyPr wrap="square" rtlCol="0">
            <a:spAutoFit/>
          </a:bodyPr>
          <a:lstStyle/>
          <a:p>
            <a:r>
              <a:rPr lang="en-US" dirty="0">
                <a:solidFill>
                  <a:srgbClr val="FFC000"/>
                </a:solidFill>
              </a:rPr>
              <a:t>Research 2</a:t>
            </a:r>
          </a:p>
        </p:txBody>
      </p:sp>
    </p:spTree>
    <p:extLst>
      <p:ext uri="{BB962C8B-B14F-4D97-AF65-F5344CB8AC3E}">
        <p14:creationId xmlns:p14="http://schemas.microsoft.com/office/powerpoint/2010/main" val="1585580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E95B2-4815-9018-7976-5864CD1101CF}"/>
              </a:ext>
            </a:extLst>
          </p:cNvPr>
          <p:cNvSpPr>
            <a:spLocks noGrp="1"/>
          </p:cNvSpPr>
          <p:nvPr>
            <p:ph type="title"/>
          </p:nvPr>
        </p:nvSpPr>
        <p:spPr/>
        <p:txBody>
          <a:bodyPr/>
          <a:lstStyle/>
          <a:p>
            <a:r>
              <a:rPr lang="en-US" dirty="0"/>
              <a:t>Motor Specs</a:t>
            </a:r>
          </a:p>
        </p:txBody>
      </p:sp>
      <p:sp>
        <p:nvSpPr>
          <p:cNvPr id="3" name="Content Placeholder 2">
            <a:extLst>
              <a:ext uri="{FF2B5EF4-FFF2-40B4-BE49-F238E27FC236}">
                <a16:creationId xmlns:a16="http://schemas.microsoft.com/office/drawing/2014/main" id="{6FF22556-5975-980F-DAF4-E3EB6E23BAB5}"/>
              </a:ext>
            </a:extLst>
          </p:cNvPr>
          <p:cNvSpPr>
            <a:spLocks noGrp="1"/>
          </p:cNvSpPr>
          <p:nvPr>
            <p:ph idx="1"/>
          </p:nvPr>
        </p:nvSpPr>
        <p:spPr/>
        <p:txBody>
          <a:bodyPr/>
          <a:lstStyle/>
          <a:p>
            <a:r>
              <a:rPr lang="en-US" dirty="0"/>
              <a:t>Threshold Voltage: 1V</a:t>
            </a:r>
          </a:p>
          <a:p>
            <a:r>
              <a:rPr lang="en-US" dirty="0"/>
              <a:t>Maximum Voltage: 6V </a:t>
            </a:r>
          </a:p>
          <a:p>
            <a:pPr lvl="1"/>
            <a:r>
              <a:rPr lang="en-US" dirty="0"/>
              <a:t>(likely can handle 9V for short periods of time with no issue)</a:t>
            </a:r>
          </a:p>
          <a:p>
            <a:endParaRPr lang="en-US" dirty="0"/>
          </a:p>
          <a:p>
            <a:r>
              <a:rPr lang="en-US" dirty="0"/>
              <a:t>Internal Resistance: ~3 Ohms 		</a:t>
            </a:r>
          </a:p>
          <a:p>
            <a:endParaRPr lang="en-US" dirty="0"/>
          </a:p>
          <a:p>
            <a:r>
              <a:rPr lang="en-US" dirty="0"/>
              <a:t>No-load speed:			Motor details in Appendix A</a:t>
            </a:r>
          </a:p>
          <a:p>
            <a:pPr lvl="1"/>
            <a:r>
              <a:rPr lang="en-US" dirty="0"/>
              <a:t>3V: 7900 RPM (23mA)</a:t>
            </a:r>
          </a:p>
          <a:p>
            <a:pPr lvl="1"/>
            <a:r>
              <a:rPr lang="en-US" dirty="0"/>
              <a:t>6V: 15500 RPM (36mA)</a:t>
            </a:r>
          </a:p>
        </p:txBody>
      </p:sp>
      <p:sp>
        <p:nvSpPr>
          <p:cNvPr id="5" name="TextBox 4">
            <a:extLst>
              <a:ext uri="{FF2B5EF4-FFF2-40B4-BE49-F238E27FC236}">
                <a16:creationId xmlns:a16="http://schemas.microsoft.com/office/drawing/2014/main" id="{01602997-D0F5-F77F-B6FC-D535C3D9132E}"/>
              </a:ext>
            </a:extLst>
          </p:cNvPr>
          <p:cNvSpPr txBox="1"/>
          <p:nvPr/>
        </p:nvSpPr>
        <p:spPr>
          <a:xfrm>
            <a:off x="0" y="6488668"/>
            <a:ext cx="1524000" cy="369332"/>
          </a:xfrm>
          <a:prstGeom prst="rect">
            <a:avLst/>
          </a:prstGeom>
          <a:noFill/>
        </p:spPr>
        <p:txBody>
          <a:bodyPr wrap="square" rtlCol="0">
            <a:spAutoFit/>
          </a:bodyPr>
          <a:lstStyle/>
          <a:p>
            <a:r>
              <a:rPr lang="en-US" dirty="0">
                <a:solidFill>
                  <a:srgbClr val="FFC000"/>
                </a:solidFill>
              </a:rPr>
              <a:t>Research 3</a:t>
            </a:r>
          </a:p>
        </p:txBody>
      </p:sp>
    </p:spTree>
    <p:extLst>
      <p:ext uri="{BB962C8B-B14F-4D97-AF65-F5344CB8AC3E}">
        <p14:creationId xmlns:p14="http://schemas.microsoft.com/office/powerpoint/2010/main" val="3093021664"/>
      </p:ext>
    </p:extLst>
  </p:cSld>
  <p:clrMapOvr>
    <a:masterClrMapping/>
  </p:clrMapOvr>
</p:sld>
</file>

<file path=ppt/theme/theme1.xml><?xml version="1.0" encoding="utf-8"?>
<a:theme xmlns:a="http://schemas.openxmlformats.org/drawingml/2006/main" name="BYU Swoosh">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Cambria">
      <a:majorFont>
        <a:latin typeface="Calibri" panose="020F0502020204030204"/>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YUGradient.potx" id="{B2D2992A-9828-2D40-8016-A07D4EBF0565}" vid="{2E246E39-8765-084F-B0C6-A249E8718879}"/>
    </a:ext>
  </a:extLst>
</a:theme>
</file>

<file path=docProps/app.xml><?xml version="1.0" encoding="utf-8"?>
<Properties xmlns="http://schemas.openxmlformats.org/officeDocument/2006/extended-properties" xmlns:vt="http://schemas.openxmlformats.org/officeDocument/2006/docPropsVTypes">
  <Template>byugradient (1)</Template>
  <TotalTime>585</TotalTime>
  <Words>1267</Words>
  <Application>Microsoft Office PowerPoint</Application>
  <PresentationFormat>Widescreen</PresentationFormat>
  <Paragraphs>160</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Cambria</vt:lpstr>
      <vt:lpstr>BYU Swoosh</vt:lpstr>
      <vt:lpstr>ECEN 192 Lab 5</vt:lpstr>
      <vt:lpstr>Motors and Actuators</vt:lpstr>
      <vt:lpstr>Controls and Sensors</vt:lpstr>
      <vt:lpstr>In this lab we will…</vt:lpstr>
      <vt:lpstr>Our Problem</vt:lpstr>
      <vt:lpstr>Idea: Build a light sensitive fan</vt:lpstr>
      <vt:lpstr>What’s Available in the Shop?</vt:lpstr>
      <vt:lpstr>Battery Specifications (specs)</vt:lpstr>
      <vt:lpstr>Motor Specs</vt:lpstr>
      <vt:lpstr>Switches Details</vt:lpstr>
      <vt:lpstr>Potentiometer Details</vt:lpstr>
      <vt:lpstr>Sensor – Photoresistor Specs</vt:lpstr>
      <vt:lpstr>Transistor – Motor Driver</vt:lpstr>
      <vt:lpstr>More Details in Appendix</vt:lpstr>
      <vt:lpstr>Implement the Switch</vt:lpstr>
      <vt:lpstr>Switch Circuit Diagram</vt:lpstr>
      <vt:lpstr>Implement the Potentiometer</vt:lpstr>
      <vt:lpstr>Pot. Circuit Diagram</vt:lpstr>
      <vt:lpstr>Implement the Photoresistor (Sensor)</vt:lpstr>
      <vt:lpstr>Photoresistor Circuit Diagram</vt:lpstr>
      <vt:lpstr>Photoresistor Circuit Alternative View</vt:lpstr>
      <vt:lpstr>END OF LAB</vt:lpstr>
      <vt:lpstr>Appendix A – Motor Function</vt:lpstr>
      <vt:lpstr>Appendix B – Photoresistor Response</vt:lpstr>
      <vt:lpstr>Appendix C – Simple MOSFET Explanation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Hunter Harris</dc:creator>
  <cp:lastModifiedBy>Hunter Harris</cp:lastModifiedBy>
  <cp:revision>2</cp:revision>
  <dcterms:created xsi:type="dcterms:W3CDTF">2024-07-10T21:24:10Z</dcterms:created>
  <dcterms:modified xsi:type="dcterms:W3CDTF">2024-08-23T22:46:42Z</dcterms:modified>
</cp:coreProperties>
</file>